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56" r:id="rId3"/>
    <p:sldId id="283" r:id="rId4"/>
    <p:sldId id="281" r:id="rId5"/>
    <p:sldId id="302" r:id="rId6"/>
    <p:sldId id="284" r:id="rId7"/>
    <p:sldId id="285" r:id="rId8"/>
    <p:sldId id="286" r:id="rId9"/>
    <p:sldId id="301" r:id="rId10"/>
    <p:sldId id="297" r:id="rId11"/>
    <p:sldId id="291" r:id="rId12"/>
    <p:sldId id="295" r:id="rId13"/>
    <p:sldId id="298" r:id="rId14"/>
    <p:sldId id="288" r:id="rId15"/>
    <p:sldId id="293" r:id="rId16"/>
    <p:sldId id="289" r:id="rId17"/>
    <p:sldId id="292" r:id="rId18"/>
    <p:sldId id="299" r:id="rId19"/>
    <p:sldId id="290" r:id="rId20"/>
    <p:sldId id="296" r:id="rId21"/>
    <p:sldId id="294" r:id="rId22"/>
    <p:sldId id="287" r:id="rId23"/>
    <p:sldId id="300" r:id="rId24"/>
  </p:sldIdLst>
  <p:sldSz cx="12192000" cy="6858000"/>
  <p:notesSz cx="6797675" cy="9929813"/>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37" d="100"/>
          <a:sy n="137" d="100"/>
        </p:scale>
        <p:origin x="126" y="71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ša Puhelek Puština" userId="ad5da050-a95c-42a6-bb64-ca491d6a46ba" providerId="ADAL" clId="{FEA2A83F-9100-4225-8C08-014C406F3C13}"/>
    <pc:docChg chg="modSld">
      <pc:chgData name="Nataša Puhelek Puština" userId="ad5da050-a95c-42a6-bb64-ca491d6a46ba" providerId="ADAL" clId="{FEA2A83F-9100-4225-8C08-014C406F3C13}" dt="2025-04-16T07:10:34.252" v="5" actId="13926"/>
      <pc:docMkLst>
        <pc:docMk/>
      </pc:docMkLst>
      <pc:sldChg chg="modSp mod">
        <pc:chgData name="Nataša Puhelek Puština" userId="ad5da050-a95c-42a6-bb64-ca491d6a46ba" providerId="ADAL" clId="{FEA2A83F-9100-4225-8C08-014C406F3C13}" dt="2025-04-16T07:10:34.252" v="5" actId="13926"/>
        <pc:sldMkLst>
          <pc:docMk/>
          <pc:sldMk cId="3847903475" sldId="299"/>
        </pc:sldMkLst>
        <pc:spChg chg="mod">
          <ac:chgData name="Nataša Puhelek Puština" userId="ad5da050-a95c-42a6-bb64-ca491d6a46ba" providerId="ADAL" clId="{FEA2A83F-9100-4225-8C08-014C406F3C13}" dt="2025-04-16T07:10:34.252" v="5" actId="13926"/>
          <ac:spMkLst>
            <pc:docMk/>
            <pc:sldMk cId="3847903475" sldId="299"/>
            <ac:spMk id="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hr-HR"/>
              <a:t>Uredite stil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p:cNvSpPr>
            <a:spLocks noGrp="1"/>
          </p:cNvSpPr>
          <p:nvPr>
            <p:ph type="dt" sz="half" idx="10"/>
          </p:nvPr>
        </p:nvSpPr>
        <p:spPr/>
        <p:txBody>
          <a:bodyPr/>
          <a:lstStyle/>
          <a:p>
            <a:fld id="{6BA54BC1-64D7-48B8-B1A3-9C0544339CF3}" type="datetimeFigureOut">
              <a:rPr lang="hr-HR" smtClean="0"/>
              <a:t>16.04.2025.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34B3D39-C2B5-4BC1-B9D1-F6DA46F4DD12}" type="slidenum">
              <a:rPr lang="hr-HR" smtClean="0"/>
              <a:t>‹#›</a:t>
            </a:fld>
            <a:endParaRPr lang="hr-HR"/>
          </a:p>
        </p:txBody>
      </p:sp>
      <p:sp>
        <p:nvSpPr>
          <p:cNvPr id="7" name="hrSlideMaster.Naslovni slajd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07842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6BA54BC1-64D7-48B8-B1A3-9C0544339CF3}" type="datetimeFigureOut">
              <a:rPr lang="hr-HR" smtClean="0"/>
              <a:t>16.04.2025.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34B3D39-C2B5-4BC1-B9D1-F6DA46F4DD12}" type="slidenum">
              <a:rPr lang="hr-HR" smtClean="0"/>
              <a:t>‹#›</a:t>
            </a:fld>
            <a:endParaRPr lang="hr-HR"/>
          </a:p>
        </p:txBody>
      </p:sp>
      <p:sp>
        <p:nvSpPr>
          <p:cNvPr id="7" name="hrSlideMaster.Naslov i okomiti tekst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21765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365125"/>
            <a:ext cx="2628900"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838200" y="365125"/>
            <a:ext cx="7734300"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6BA54BC1-64D7-48B8-B1A3-9C0544339CF3}" type="datetimeFigureOut">
              <a:rPr lang="hr-HR" smtClean="0"/>
              <a:t>16.04.2025.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34B3D39-C2B5-4BC1-B9D1-F6DA46F4DD12}" type="slidenum">
              <a:rPr lang="hr-HR" smtClean="0"/>
              <a:t>‹#›</a:t>
            </a:fld>
            <a:endParaRPr lang="hr-HR"/>
          </a:p>
        </p:txBody>
      </p:sp>
    </p:spTree>
    <p:extLst>
      <p:ext uri="{BB962C8B-B14F-4D97-AF65-F5344CB8AC3E}">
        <p14:creationId xmlns:p14="http://schemas.microsoft.com/office/powerpoint/2010/main" val="352003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6BA54BC1-64D7-48B8-B1A3-9C0544339CF3}" type="datetimeFigureOut">
              <a:rPr lang="hr-HR" smtClean="0"/>
              <a:t>16.04.2025.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34B3D39-C2B5-4BC1-B9D1-F6DA46F4DD12}" type="slidenum">
              <a:rPr lang="hr-HR" smtClean="0"/>
              <a:t>‹#›</a:t>
            </a:fld>
            <a:endParaRPr lang="hr-HR"/>
          </a:p>
        </p:txBody>
      </p:sp>
      <p:sp>
        <p:nvSpPr>
          <p:cNvPr id="7" name="hrSlideMaster.Naslov i sadržaj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4831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hr-HR"/>
              <a:t>Uredite stil naslova matrice</a:t>
            </a:r>
          </a:p>
        </p:txBody>
      </p:sp>
      <p:sp>
        <p:nvSpPr>
          <p:cNvPr id="3" name="Rezervirano mjesto tekst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6BA54BC1-64D7-48B8-B1A3-9C0544339CF3}" type="datetimeFigureOut">
              <a:rPr lang="hr-HR" smtClean="0"/>
              <a:t>16.04.2025.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34B3D39-C2B5-4BC1-B9D1-F6DA46F4DD12}" type="slidenum">
              <a:rPr lang="hr-HR" smtClean="0"/>
              <a:t>‹#›</a:t>
            </a:fld>
            <a:endParaRPr lang="hr-HR"/>
          </a:p>
        </p:txBody>
      </p:sp>
      <p:sp>
        <p:nvSpPr>
          <p:cNvPr id="7" name="hrSlideMaster.Zaglavlje sekcije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25685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838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6172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6BA54BC1-64D7-48B8-B1A3-9C0544339CF3}" type="datetimeFigureOut">
              <a:rPr lang="hr-HR" smtClean="0"/>
              <a:t>16.04.2025.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34B3D39-C2B5-4BC1-B9D1-F6DA46F4DD12}" type="slidenum">
              <a:rPr lang="hr-HR" smtClean="0"/>
              <a:t>‹#›</a:t>
            </a:fld>
            <a:endParaRPr lang="hr-HR"/>
          </a:p>
        </p:txBody>
      </p:sp>
      <p:sp>
        <p:nvSpPr>
          <p:cNvPr id="8" name="hrSlideMaster.Dva sadržaja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52300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hr-HR"/>
              <a:t>Uredite stil naslova matrice</a:t>
            </a:r>
          </a:p>
        </p:txBody>
      </p:sp>
      <p:sp>
        <p:nvSpPr>
          <p:cNvPr id="3" name="Rezervirano mjesto tekst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p:cNvSpPr>
            <a:spLocks noGrp="1"/>
          </p:cNvSpPr>
          <p:nvPr>
            <p:ph sz="half" idx="2"/>
          </p:nvPr>
        </p:nvSpPr>
        <p:spPr>
          <a:xfrm>
            <a:off x="839788" y="2505075"/>
            <a:ext cx="5157787"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p:cNvSpPr>
            <a:spLocks noGrp="1"/>
          </p:cNvSpPr>
          <p:nvPr>
            <p:ph sz="quarter" idx="4"/>
          </p:nvPr>
        </p:nvSpPr>
        <p:spPr>
          <a:xfrm>
            <a:off x="6172200" y="2505075"/>
            <a:ext cx="5183188"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6BA54BC1-64D7-48B8-B1A3-9C0544339CF3}" type="datetimeFigureOut">
              <a:rPr lang="hr-HR" smtClean="0"/>
              <a:t>16.04.2025.</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E34B3D39-C2B5-4BC1-B9D1-F6DA46F4DD12}" type="slidenum">
              <a:rPr lang="hr-HR" smtClean="0"/>
              <a:t>‹#›</a:t>
            </a:fld>
            <a:endParaRPr lang="hr-HR"/>
          </a:p>
        </p:txBody>
      </p:sp>
      <p:sp>
        <p:nvSpPr>
          <p:cNvPr id="10" name="hrSlideMaster.Usporedba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3971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6BA54BC1-64D7-48B8-B1A3-9C0544339CF3}" type="datetimeFigureOut">
              <a:rPr lang="hr-HR" smtClean="0"/>
              <a:t>16.04.2025.</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E34B3D39-C2B5-4BC1-B9D1-F6DA46F4DD12}" type="slidenum">
              <a:rPr lang="hr-HR" smtClean="0"/>
              <a:t>‹#›</a:t>
            </a:fld>
            <a:endParaRPr lang="hr-HR"/>
          </a:p>
        </p:txBody>
      </p:sp>
      <p:sp>
        <p:nvSpPr>
          <p:cNvPr id="6" name="hrSlideMaster.Samo naslov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6881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6BA54BC1-64D7-48B8-B1A3-9C0544339CF3}" type="datetimeFigureOut">
              <a:rPr lang="hr-HR" smtClean="0"/>
              <a:t>16.04.2025.</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E34B3D39-C2B5-4BC1-B9D1-F6DA46F4DD12}" type="slidenum">
              <a:rPr lang="hr-HR" smtClean="0"/>
              <a:t>‹#›</a:t>
            </a:fld>
            <a:endParaRPr lang="hr-HR"/>
          </a:p>
        </p:txBody>
      </p:sp>
      <p:sp>
        <p:nvSpPr>
          <p:cNvPr id="5" name="hrSlideMaster.Prazno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8407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a:t>Uredite stil naslova matrice</a:t>
            </a:r>
          </a:p>
        </p:txBody>
      </p:sp>
      <p:sp>
        <p:nvSpPr>
          <p:cNvPr id="3" name="Rezervirano mjesto sadržaja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p:cNvSpPr>
            <a:spLocks noGrp="1"/>
          </p:cNvSpPr>
          <p:nvPr>
            <p:ph type="dt" sz="half" idx="10"/>
          </p:nvPr>
        </p:nvSpPr>
        <p:spPr/>
        <p:txBody>
          <a:bodyPr/>
          <a:lstStyle/>
          <a:p>
            <a:fld id="{6BA54BC1-64D7-48B8-B1A3-9C0544339CF3}" type="datetimeFigureOut">
              <a:rPr lang="hr-HR" smtClean="0"/>
              <a:t>16.04.2025.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34B3D39-C2B5-4BC1-B9D1-F6DA46F4DD12}" type="slidenum">
              <a:rPr lang="hr-HR" smtClean="0"/>
              <a:t>‹#›</a:t>
            </a:fld>
            <a:endParaRPr lang="hr-HR"/>
          </a:p>
        </p:txBody>
      </p:sp>
      <p:sp>
        <p:nvSpPr>
          <p:cNvPr id="8" name="hrSlideMaster.Sadržaj s opisom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69342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a:t>Uredite stil naslova matrice</a:t>
            </a:r>
          </a:p>
        </p:txBody>
      </p:sp>
      <p:sp>
        <p:nvSpPr>
          <p:cNvPr id="3" name="Rezervirano mjesto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p:cNvSpPr>
            <a:spLocks noGrp="1"/>
          </p:cNvSpPr>
          <p:nvPr>
            <p:ph type="dt" sz="half" idx="10"/>
          </p:nvPr>
        </p:nvSpPr>
        <p:spPr/>
        <p:txBody>
          <a:bodyPr/>
          <a:lstStyle/>
          <a:p>
            <a:fld id="{6BA54BC1-64D7-48B8-B1A3-9C0544339CF3}" type="datetimeFigureOut">
              <a:rPr lang="hr-HR" smtClean="0"/>
              <a:t>16.04.2025.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34B3D39-C2B5-4BC1-B9D1-F6DA46F4DD12}" type="slidenum">
              <a:rPr lang="hr-HR" smtClean="0"/>
              <a:t>‹#›</a:t>
            </a:fld>
            <a:endParaRPr lang="hr-HR"/>
          </a:p>
        </p:txBody>
      </p:sp>
      <p:sp>
        <p:nvSpPr>
          <p:cNvPr id="8" name="hrSlideMaster.Slika s opisomHeader" descr="JAVNO"/>
          <p:cNvSpPr txBox="1"/>
          <p:nvPr userDrawn="1"/>
        </p:nvSpPr>
        <p:spPr>
          <a:xfrm>
            <a:off x="0" y="0"/>
            <a:ext cx="12192000" cy="223138"/>
          </a:xfrm>
          <a:prstGeom prst="rect">
            <a:avLst/>
          </a:prstGeom>
          <a:noFill/>
        </p:spPr>
        <p:txBody>
          <a:bodyPr vert="horz" rtlCol="0">
            <a:spAutoFit/>
          </a:bodyPr>
          <a:lstStyle/>
          <a:p>
            <a:pPr algn="r"/>
            <a:r>
              <a:rPr lang="hr-HR" sz="850" b="0" i="0" u="none" baseline="0" smtClean="0">
                <a:solidFill>
                  <a:srgbClr val="000000"/>
                </a:solidFill>
                <a:latin typeface="Microsoft Sans Serif" panose="020B0604020202020204" pitchFamily="34" charset="0"/>
              </a:rPr>
              <a:t>JAVNO</a:t>
            </a:r>
            <a:endParaRPr lang="hr-H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45117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54BC1-64D7-48B8-B1A3-9C0544339CF3}" type="datetimeFigureOut">
              <a:rPr lang="hr-HR" smtClean="0"/>
              <a:t>16.04.2025.</a:t>
            </a:fld>
            <a:endParaRPr lang="hr-HR"/>
          </a:p>
        </p:txBody>
      </p:sp>
      <p:sp>
        <p:nvSpPr>
          <p:cNvPr id="5" name="Rezervirano mjesto podnožj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B3D39-C2B5-4BC1-B9D1-F6DA46F4DD12}" type="slidenum">
              <a:rPr lang="hr-HR" smtClean="0"/>
              <a:t>‹#›</a:t>
            </a:fld>
            <a:endParaRPr lang="hr-HR"/>
          </a:p>
        </p:txBody>
      </p:sp>
    </p:spTree>
    <p:extLst>
      <p:ext uri="{BB962C8B-B14F-4D97-AF65-F5344CB8AC3E}">
        <p14:creationId xmlns:p14="http://schemas.microsoft.com/office/powerpoint/2010/main" val="4259117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endParaRPr lang="hr-HR"/>
          </a:p>
        </p:txBody>
      </p:sp>
      <p:sp>
        <p:nvSpPr>
          <p:cNvPr id="3" name="Podnaslov 2"/>
          <p:cNvSpPr>
            <a:spLocks noGrp="1"/>
          </p:cNvSpPr>
          <p:nvPr>
            <p:ph type="subTitle" idx="1"/>
          </p:nvPr>
        </p:nvSpPr>
        <p:spPr/>
        <p:txBody>
          <a:bodyPr/>
          <a:lstStyle/>
          <a:p>
            <a:endParaRPr lang="hr-HR"/>
          </a:p>
        </p:txBody>
      </p:sp>
    </p:spTree>
    <p:extLst>
      <p:ext uri="{BB962C8B-B14F-4D97-AF65-F5344CB8AC3E}">
        <p14:creationId xmlns:p14="http://schemas.microsoft.com/office/powerpoint/2010/main" val="3880786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4556959" y="1818861"/>
            <a:ext cx="5491501" cy="4165945"/>
          </a:xfrm>
        </p:spPr>
        <p:txBody>
          <a:bodyPr>
            <a:noAutofit/>
          </a:bodyPr>
          <a:lstStyle/>
          <a:p>
            <a:pPr algn="l"/>
            <a:r>
              <a:rPr lang="hr-HR" sz="1500" b="1" dirty="0">
                <a:latin typeface="Tahoma" panose="020B0604030504040204" pitchFamily="34" charset="0"/>
                <a:ea typeface="Tahoma" panose="020B0604030504040204" pitchFamily="34" charset="0"/>
                <a:cs typeface="Tahoma" panose="020B0604030504040204" pitchFamily="34" charset="0"/>
              </a:rPr>
              <a:t>ZLATNA DIPLOMA (92 boda)</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STRUČIĆ BLANC DE BLANCS </a:t>
            </a:r>
            <a:r>
              <a:rPr lang="hr-HR" sz="1500" b="1" dirty="0" err="1">
                <a:latin typeface="Tahoma" panose="020B0604030504040204" pitchFamily="34" charset="0"/>
                <a:ea typeface="Tahoma" panose="020B0604030504040204" pitchFamily="34" charset="0"/>
                <a:cs typeface="Tahoma" panose="020B0604030504040204" pitchFamily="34" charset="0"/>
              </a:rPr>
              <a:t>Brut</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natur</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a:t>
            </a:r>
            <a:r>
              <a:rPr lang="hr-HR" sz="1500" dirty="0" err="1">
                <a:latin typeface="Tahoma" panose="020B0604030504040204" pitchFamily="34" charset="0"/>
                <a:ea typeface="Tahoma" panose="020B0604030504040204" pitchFamily="34" charset="0"/>
                <a:cs typeface="Tahoma" panose="020B0604030504040204" pitchFamily="34" charset="0"/>
              </a:rPr>
              <a:t>Chardonnay</a:t>
            </a:r>
            <a:r>
              <a:rPr lang="hr-HR" sz="1500" dirty="0">
                <a:latin typeface="Tahoma" panose="020B0604030504040204" pitchFamily="34" charset="0"/>
                <a:ea typeface="Tahoma" panose="020B0604030504040204" pitchFamily="34" charset="0"/>
                <a:cs typeface="Tahoma" panose="020B0604030504040204" pitchFamily="34" charset="0"/>
              </a:rPr>
              <a:t> 2020.</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Vrhunsko pjenušavo </a:t>
            </a:r>
            <a:r>
              <a:rPr lang="hr-HR" sz="1500" dirty="0" err="1">
                <a:latin typeface="Tahoma" panose="020B0604030504040204" pitchFamily="34" charset="0"/>
                <a:ea typeface="Tahoma" panose="020B0604030504040204" pitchFamily="34" charset="0"/>
                <a:cs typeface="Tahoma" panose="020B0604030504040204" pitchFamily="34" charset="0"/>
              </a:rPr>
              <a:t>vino,Brut</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natur</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Ludbreg</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Ludbreg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30 godina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265 metara n/m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Jug-jugozapad</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Lapor 70%, Glina 30%</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Prešanje samotok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80 posto </a:t>
            </a:r>
            <a:r>
              <a:rPr lang="hr-HR" sz="1500" dirty="0" err="1">
                <a:latin typeface="Tahoma" panose="020B0604030504040204" pitchFamily="34" charset="0"/>
                <a:ea typeface="Tahoma" panose="020B0604030504040204" pitchFamily="34" charset="0"/>
                <a:cs typeface="Tahoma" panose="020B0604030504040204" pitchFamily="34" charset="0"/>
              </a:rPr>
              <a:t>inox</a:t>
            </a:r>
            <a:r>
              <a:rPr lang="hr-HR" sz="1500" dirty="0">
                <a:latin typeface="Tahoma" panose="020B0604030504040204" pitchFamily="34" charset="0"/>
                <a:ea typeface="Tahoma" panose="020B0604030504040204" pitchFamily="34" charset="0"/>
                <a:cs typeface="Tahoma" panose="020B0604030504040204" pitchFamily="34" charset="0"/>
              </a:rPr>
              <a:t>/20 posto drvo 6 – 10 mjeseci zatim slijedi punjenje za drugu fermentaciju u boci, odležavanje najmanje 2,5 godine od druge fermentacije u boci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12,00 %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7,0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1,9 g/L</a:t>
            </a: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214" y="1741713"/>
            <a:ext cx="3184038" cy="4129891"/>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7747" y="1183631"/>
            <a:ext cx="2806424" cy="2160000"/>
          </a:xfrm>
          <a:prstGeom prst="rect">
            <a:avLst/>
          </a:prstGeom>
        </p:spPr>
      </p:pic>
    </p:spTree>
    <p:extLst>
      <p:ext uri="{BB962C8B-B14F-4D97-AF65-F5344CB8AC3E}">
        <p14:creationId xmlns:p14="http://schemas.microsoft.com/office/powerpoint/2010/main" val="289243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33155" y="1818861"/>
            <a:ext cx="5491501" cy="3846443"/>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ocjenjeno ekološko vino: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Kvarner International </a:t>
            </a:r>
            <a:r>
              <a:rPr lang="hr-HR" sz="1500" dirty="0" err="1">
                <a:latin typeface="Tahoma" panose="020B0604030504040204" pitchFamily="34" charset="0"/>
                <a:ea typeface="Tahoma" panose="020B0604030504040204" pitchFamily="34" charset="0"/>
                <a:cs typeface="Tahoma" panose="020B0604030504040204" pitchFamily="34" charset="0"/>
              </a:rPr>
              <a:t>eco</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Wine</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Trophy</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Pjenušac </a:t>
            </a:r>
            <a:r>
              <a:rPr lang="hr-HR" sz="1500" b="1" dirty="0" err="1">
                <a:latin typeface="Tahoma" panose="020B0604030504040204" pitchFamily="34" charset="0"/>
                <a:ea typeface="Tahoma" panose="020B0604030504040204" pitchFamily="34" charset="0"/>
                <a:cs typeface="Tahoma" panose="020B0604030504040204" pitchFamily="34" charset="0"/>
              </a:rPr>
              <a:t>Organic</a:t>
            </a:r>
            <a:r>
              <a:rPr lang="hr-HR" sz="1500" b="1" dirty="0">
                <a:latin typeface="Tahoma" panose="020B0604030504040204" pitchFamily="34" charset="0"/>
                <a:ea typeface="Tahoma" panose="020B0604030504040204" pitchFamily="34" charset="0"/>
                <a:cs typeface="Tahoma" panose="020B0604030504040204" pitchFamily="34" charset="0"/>
              </a:rPr>
              <a:t> Blanc de </a:t>
            </a:r>
            <a:r>
              <a:rPr lang="hr-HR" sz="1500" b="1" dirty="0" err="1">
                <a:latin typeface="Tahoma" panose="020B0604030504040204" pitchFamily="34" charset="0"/>
                <a:ea typeface="Tahoma" panose="020B0604030504040204" pitchFamily="34" charset="0"/>
                <a:cs typeface="Tahoma" panose="020B0604030504040204" pitchFamily="34" charset="0"/>
              </a:rPr>
              <a:t>Blancs</a:t>
            </a:r>
            <a:r>
              <a:rPr lang="hr-HR" sz="1500" b="1" dirty="0">
                <a:latin typeface="Tahoma" panose="020B0604030504040204" pitchFamily="34" charset="0"/>
                <a:ea typeface="Tahoma" panose="020B0604030504040204" pitchFamily="34" charset="0"/>
                <a:cs typeface="Tahoma" panose="020B0604030504040204" pitchFamily="34" charset="0"/>
              </a:rPr>
              <a:t> 2022. Kopjar, Vinarija Kopjar</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Chardonnay</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Vrhunsko pjenušavo vino, </a:t>
            </a:r>
            <a:r>
              <a:rPr lang="hr-HR" sz="1500" dirty="0" err="1">
                <a:latin typeface="Tahoma" panose="020B0604030504040204" pitchFamily="34" charset="0"/>
                <a:ea typeface="Tahoma" panose="020B0604030504040204" pitchFamily="34" charset="0"/>
                <a:cs typeface="Tahoma" panose="020B0604030504040204" pitchFamily="34" charset="0"/>
              </a:rPr>
              <a:t>brut</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Zlatar</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a:t>
            </a:r>
            <a:r>
              <a:rPr lang="hr-HR" sz="1500" dirty="0" err="1">
                <a:latin typeface="Tahoma" panose="020B0604030504040204" pitchFamily="34" charset="0"/>
                <a:ea typeface="Tahoma" panose="020B0604030504040204" pitchFamily="34" charset="0"/>
                <a:cs typeface="Tahoma" panose="020B0604030504040204" pitchFamily="34" charset="0"/>
              </a:rPr>
              <a:t>Pece</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Budinščina</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2013.</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215 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istok - zapad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ilovasto tlo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1 godina u </a:t>
            </a:r>
            <a:r>
              <a:rPr lang="hr-HR" sz="1500" dirty="0" err="1">
                <a:latin typeface="Tahoma" panose="020B0604030504040204" pitchFamily="34" charset="0"/>
                <a:ea typeface="Tahoma" panose="020B0604030504040204" pitchFamily="34" charset="0"/>
                <a:cs typeface="Tahoma" panose="020B0604030504040204" pitchFamily="34" charset="0"/>
              </a:rPr>
              <a:t>inox</a:t>
            </a:r>
            <a:r>
              <a:rPr lang="hr-HR" sz="1500" dirty="0">
                <a:latin typeface="Tahoma" panose="020B0604030504040204" pitchFamily="34" charset="0"/>
                <a:ea typeface="Tahoma" panose="020B0604030504040204" pitchFamily="34" charset="0"/>
                <a:cs typeface="Tahoma" panose="020B0604030504040204" pitchFamily="34" charset="0"/>
              </a:rPr>
              <a:t> bačvi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2 godine u boci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12,5%</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7,0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6,3 g/L</a:t>
            </a: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404" y="1818860"/>
            <a:ext cx="1255442" cy="3960000"/>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8760" y="1222082"/>
            <a:ext cx="2546416" cy="252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8753" y="3742082"/>
            <a:ext cx="2806423" cy="2160000"/>
          </a:xfrm>
          <a:prstGeom prst="rect">
            <a:avLst/>
          </a:prstGeom>
        </p:spPr>
      </p:pic>
    </p:spTree>
    <p:extLst>
      <p:ext uri="{BB962C8B-B14F-4D97-AF65-F5344CB8AC3E}">
        <p14:creationId xmlns:p14="http://schemas.microsoft.com/office/powerpoint/2010/main" val="2059787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18454" y="1650972"/>
            <a:ext cx="5834269" cy="4354789"/>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ocjenjeno vino autohtone kvarnerske sorte vinove loze Žlahtina redovne berbe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Žlahtina – Kvarner </a:t>
            </a:r>
            <a:r>
              <a:rPr lang="hr-HR" sz="1500" b="1" dirty="0" err="1">
                <a:latin typeface="Tahoma" panose="020B0604030504040204" pitchFamily="34" charset="0"/>
                <a:ea typeface="Tahoma" panose="020B0604030504040204" pitchFamily="34" charset="0"/>
                <a:cs typeface="Tahoma" panose="020B0604030504040204" pitchFamily="34" charset="0"/>
              </a:rPr>
              <a:t>Wine</a:t>
            </a:r>
            <a:r>
              <a:rPr lang="hr-HR" sz="1500" b="1" dirty="0">
                <a:latin typeface="Tahoma" panose="020B0604030504040204" pitchFamily="34" charset="0"/>
                <a:ea typeface="Tahoma" panose="020B0604030504040204" pitchFamily="34" charset="0"/>
                <a:cs typeface="Tahoma" panose="020B0604030504040204" pitchFamily="34" charset="0"/>
              </a:rPr>
              <a:t> Queen</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Žlahtina grand </a:t>
            </a:r>
            <a:r>
              <a:rPr lang="hr-HR" sz="1500" b="1" dirty="0" err="1">
                <a:latin typeface="Tahoma" panose="020B0604030504040204" pitchFamily="34" charset="0"/>
                <a:ea typeface="Tahoma" panose="020B0604030504040204" pitchFamily="34" charset="0"/>
                <a:cs typeface="Tahoma" panose="020B0604030504040204" pitchFamily="34" charset="0"/>
              </a:rPr>
              <a:t>cru</a:t>
            </a:r>
            <a:r>
              <a:rPr lang="hr-HR" sz="1500" b="1" dirty="0">
                <a:latin typeface="Tahoma" panose="020B0604030504040204" pitchFamily="34" charset="0"/>
                <a:ea typeface="Tahoma" panose="020B0604030504040204" pitchFamily="34" charset="0"/>
                <a:cs typeface="Tahoma" panose="020B0604030504040204" pitchFamily="34" charset="0"/>
              </a:rPr>
              <a:t>, berba 2024., Vinska kuća </a:t>
            </a:r>
            <a:r>
              <a:rPr lang="hr-HR" sz="1500" b="1" dirty="0" err="1">
                <a:latin typeface="Tahoma" panose="020B0604030504040204" pitchFamily="34" charset="0"/>
                <a:ea typeface="Tahoma" panose="020B0604030504040204" pitchFamily="34" charset="0"/>
                <a:cs typeface="Tahoma" panose="020B0604030504040204" pitchFamily="34" charset="0"/>
              </a:rPr>
              <a:t>Pavlomir</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Žlahtina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smtClean="0">
                <a:latin typeface="Tahoma" panose="020B0604030504040204" pitchFamily="34" charset="0"/>
                <a:ea typeface="Tahoma" panose="020B0604030504040204" pitchFamily="34" charset="0"/>
                <a:cs typeface="Tahoma" panose="020B0604030504040204" pitchFamily="34" charset="0"/>
              </a:rPr>
              <a:t>Kategorija</a:t>
            </a:r>
            <a:r>
              <a:rPr lang="hr-HR" sz="1500" dirty="0" smtClean="0">
                <a:latin typeface="Tahoma" panose="020B0604030504040204" pitchFamily="34" charset="0"/>
                <a:ea typeface="Tahoma" panose="020B0604030504040204" pitchFamily="34" charset="0"/>
                <a:cs typeface="Tahoma" panose="020B0604030504040204" pitchFamily="34" charset="0"/>
              </a:rPr>
              <a:t>: vrhunsko vino</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Opatija – Rijeka - Vinodol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a:t>
            </a:r>
            <a:r>
              <a:rPr lang="hr-HR" sz="1500" dirty="0" err="1">
                <a:latin typeface="Tahoma" panose="020B0604030504040204" pitchFamily="34" charset="0"/>
                <a:ea typeface="Tahoma" panose="020B0604030504040204" pitchFamily="34" charset="0"/>
                <a:cs typeface="Tahoma" panose="020B0604030504040204" pitchFamily="34" charset="0"/>
              </a:rPr>
              <a:t>Pavlomir</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20 godina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5-10 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jug-jugozapad</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ilovasta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a:t>
            </a:r>
            <a:r>
              <a:rPr lang="hr-HR" sz="1500" dirty="0" err="1">
                <a:latin typeface="Tahoma" panose="020B0604030504040204" pitchFamily="34" charset="0"/>
                <a:ea typeface="Tahoma" panose="020B0604030504040204" pitchFamily="34" charset="0"/>
                <a:cs typeface="Tahoma" panose="020B0604030504040204" pitchFamily="34" charset="0"/>
              </a:rPr>
              <a:t>kriomaceracija</a:t>
            </a:r>
            <a:r>
              <a:rPr lang="hr-HR" sz="1500" dirty="0">
                <a:latin typeface="Tahoma" panose="020B0604030504040204" pitchFamily="34" charset="0"/>
                <a:ea typeface="Tahoma" panose="020B0604030504040204" pitchFamily="34" charset="0"/>
                <a:cs typeface="Tahoma" panose="020B0604030504040204" pitchFamily="34" charset="0"/>
              </a:rPr>
              <a:t> 24 h, prešanje, fermentacija, sur </a:t>
            </a:r>
            <a:r>
              <a:rPr lang="hr-HR" sz="1500" dirty="0" err="1">
                <a:latin typeface="Tahoma" panose="020B0604030504040204" pitchFamily="34" charset="0"/>
                <a:ea typeface="Tahoma" panose="020B0604030504040204" pitchFamily="34" charset="0"/>
                <a:cs typeface="Tahoma" panose="020B0604030504040204" pitchFamily="34" charset="0"/>
              </a:rPr>
              <a:t>lie</a:t>
            </a:r>
            <a:r>
              <a:rPr lang="hr-HR" sz="1500" dirty="0">
                <a:latin typeface="Tahoma" panose="020B0604030504040204" pitchFamily="34" charset="0"/>
                <a:ea typeface="Tahoma" panose="020B0604030504040204" pitchFamily="34" charset="0"/>
                <a:cs typeface="Tahoma" panose="020B0604030504040204" pitchFamily="34" charset="0"/>
              </a:rPr>
              <a:t> metoda 3 mjeseca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a:t>
            </a:r>
            <a:r>
              <a:rPr lang="hr-HR" sz="1500" dirty="0" err="1">
                <a:latin typeface="Tahoma" panose="020B0604030504040204" pitchFamily="34" charset="0"/>
                <a:ea typeface="Tahoma" panose="020B0604030504040204" pitchFamily="34" charset="0"/>
                <a:cs typeface="Tahoma" panose="020B0604030504040204" pitchFamily="34" charset="0"/>
              </a:rPr>
              <a:t>inox</a:t>
            </a:r>
            <a:r>
              <a:rPr lang="hr-HR" sz="1500" dirty="0">
                <a:latin typeface="Tahoma" panose="020B0604030504040204" pitchFamily="34" charset="0"/>
                <a:ea typeface="Tahoma" panose="020B0604030504040204" pitchFamily="34" charset="0"/>
                <a:cs typeface="Tahoma" panose="020B0604030504040204" pitchFamily="34" charset="0"/>
              </a:rPr>
              <a:t> 7 mjeseci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12,5 % vol.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5,5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1,5 g/L</a:t>
            </a:r>
          </a:p>
        </p:txBody>
      </p:sp>
      <p:pic>
        <p:nvPicPr>
          <p:cNvPr id="3"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4331" y="1939108"/>
            <a:ext cx="868432" cy="3960000"/>
          </a:xfrm>
          <a:prstGeom prst="rect">
            <a:avLst/>
          </a:prstGeom>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576" y="1304628"/>
            <a:ext cx="2546415" cy="252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9571" y="3835194"/>
            <a:ext cx="2806423" cy="2160000"/>
          </a:xfrm>
          <a:prstGeom prst="rect">
            <a:avLst/>
          </a:prstGeom>
        </p:spPr>
      </p:pic>
    </p:spTree>
    <p:extLst>
      <p:ext uri="{BB962C8B-B14F-4D97-AF65-F5344CB8AC3E}">
        <p14:creationId xmlns:p14="http://schemas.microsoft.com/office/powerpoint/2010/main" val="696634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47411" y="1987070"/>
            <a:ext cx="5491501" cy="3681356"/>
          </a:xfrm>
        </p:spPr>
        <p:txBody>
          <a:bodyPr>
            <a:noAutofit/>
          </a:bodyPr>
          <a:lstStyle/>
          <a:p>
            <a:pPr algn="l"/>
            <a:r>
              <a:rPr lang="hr-HR" sz="1500" b="1" dirty="0">
                <a:latin typeface="Tahoma" panose="020B0604030504040204" pitchFamily="34" charset="0"/>
                <a:ea typeface="Tahoma" panose="020B0604030504040204" pitchFamily="34" charset="0"/>
                <a:cs typeface="Tahoma" panose="020B0604030504040204" pitchFamily="34" charset="0"/>
              </a:rPr>
              <a:t>DIJAMANTNA DIPLOMA (95 bodova)</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Malvazija Selekcija </a:t>
            </a:r>
            <a:r>
              <a:rPr lang="hr-HR" sz="1500" b="1" dirty="0" err="1">
                <a:latin typeface="Tahoma" panose="020B0604030504040204" pitchFamily="34" charset="0"/>
                <a:ea typeface="Tahoma" panose="020B0604030504040204" pitchFamily="34" charset="0"/>
                <a:cs typeface="Tahoma" panose="020B0604030504040204" pitchFamily="34" charset="0"/>
              </a:rPr>
              <a:t>Kadum</a:t>
            </a:r>
            <a:r>
              <a:rPr lang="hr-HR" sz="1500" b="1" dirty="0">
                <a:latin typeface="Tahoma" panose="020B0604030504040204" pitchFamily="34" charset="0"/>
                <a:ea typeface="Tahoma" panose="020B0604030504040204" pitchFamily="34" charset="0"/>
                <a:cs typeface="Tahoma" panose="020B0604030504040204" pitchFamily="34" charset="0"/>
              </a:rPr>
              <a:t> 0,75</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Malvazija Istarska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Vrhunsko vino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Zapadna Istra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a:t>
            </a:r>
            <a:r>
              <a:rPr lang="hr-HR" sz="1500" dirty="0" err="1">
                <a:latin typeface="Tahoma" panose="020B0604030504040204" pitchFamily="34" charset="0"/>
                <a:ea typeface="Tahoma" panose="020B0604030504040204" pitchFamily="34" charset="0"/>
                <a:cs typeface="Tahoma" panose="020B0604030504040204" pitchFamily="34" charset="0"/>
              </a:rPr>
              <a:t>Buići</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12 god</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106 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Jug - Jugozapad</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a:t>
            </a:r>
            <a:r>
              <a:rPr lang="hr-HR" sz="1500" dirty="0" err="1">
                <a:latin typeface="Tahoma" panose="020B0604030504040204" pitchFamily="34" charset="0"/>
                <a:ea typeface="Tahoma" panose="020B0604030504040204" pitchFamily="34" charset="0"/>
                <a:cs typeface="Tahoma" panose="020B0604030504040204" pitchFamily="34" charset="0"/>
              </a:rPr>
              <a:t>zemlje:Duboka</a:t>
            </a:r>
            <a:r>
              <a:rPr lang="hr-HR" sz="1500" dirty="0">
                <a:latin typeface="Tahoma" panose="020B0604030504040204" pitchFamily="34" charset="0"/>
                <a:ea typeface="Tahoma" panose="020B0604030504040204" pitchFamily="34" charset="0"/>
                <a:cs typeface="Tahoma" panose="020B0604030504040204" pitchFamily="34" charset="0"/>
              </a:rPr>
              <a:t> crvenica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a:t>
            </a:r>
            <a:r>
              <a:rPr lang="hr-HR" sz="1500" dirty="0" err="1">
                <a:latin typeface="Tahoma" panose="020B0604030504040204" pitchFamily="34" charset="0"/>
                <a:ea typeface="Tahoma" panose="020B0604030504040204" pitchFamily="34" charset="0"/>
                <a:cs typeface="Tahoma" panose="020B0604030504040204" pitchFamily="34" charset="0"/>
              </a:rPr>
              <a:t>maceracija</a:t>
            </a:r>
            <a:r>
              <a:rPr lang="hr-HR" sz="1500" dirty="0">
                <a:latin typeface="Tahoma" panose="020B0604030504040204" pitchFamily="34" charset="0"/>
                <a:ea typeface="Tahoma" panose="020B0604030504040204" pitchFamily="34" charset="0"/>
                <a:cs typeface="Tahoma" panose="020B0604030504040204" pitchFamily="34" charset="0"/>
              </a:rPr>
              <a:t> 3 dana, fermentacija u </a:t>
            </a:r>
            <a:r>
              <a:rPr lang="hr-HR" sz="1500" dirty="0" err="1">
                <a:latin typeface="Tahoma" panose="020B0604030504040204" pitchFamily="34" charset="0"/>
                <a:ea typeface="Tahoma" panose="020B0604030504040204" pitchFamily="34" charset="0"/>
                <a:cs typeface="Tahoma" panose="020B0604030504040204" pitchFamily="34" charset="0"/>
              </a:rPr>
              <a:t>Inoxu</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vino jednom dijelom (30%) dozrijeva u velikim hrastovim bačvama 6 mjeseci na kvascima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13,5%</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7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1 g/l</a:t>
            </a:r>
          </a:p>
        </p:txBody>
      </p:sp>
      <p:pic>
        <p:nvPicPr>
          <p:cNvPr id="3" name="Slika 2"/>
          <p:cNvPicPr>
            <a:picLocks noChangeAspect="1"/>
          </p:cNvPicPr>
          <p:nvPr/>
        </p:nvPicPr>
        <p:blipFill rotWithShape="1">
          <a:blip r:embed="rId4" cstate="print">
            <a:extLst>
              <a:ext uri="{28A0092B-C50C-407E-A947-70E740481C1C}">
                <a14:useLocalDpi xmlns:a14="http://schemas.microsoft.com/office/drawing/2010/main" val="0"/>
              </a:ext>
            </a:extLst>
          </a:blip>
          <a:srcRect l="11416" t="14146" r="14519" b="11788"/>
          <a:stretch/>
        </p:blipFill>
        <p:spPr>
          <a:xfrm>
            <a:off x="666031" y="1741714"/>
            <a:ext cx="2781380" cy="4172069"/>
          </a:xfrm>
          <a:prstGeom prst="rect">
            <a:avLst/>
          </a:prstGeom>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5039" y="1307748"/>
            <a:ext cx="2944594" cy="2520000"/>
          </a:xfrm>
          <a:prstGeom prst="rect">
            <a:avLst/>
          </a:prstGeom>
        </p:spPr>
      </p:pic>
    </p:spTree>
    <p:extLst>
      <p:ext uri="{BB962C8B-B14F-4D97-AF65-F5344CB8AC3E}">
        <p14:creationId xmlns:p14="http://schemas.microsoft.com/office/powerpoint/2010/main" val="214773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66025" y="2095324"/>
            <a:ext cx="5744818" cy="3709276"/>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ocjenjeno bijelo vino redovne berbe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Kvarner International </a:t>
            </a:r>
            <a:r>
              <a:rPr lang="hr-HR" sz="1500" b="1" dirty="0" err="1">
                <a:latin typeface="Tahoma" panose="020B0604030504040204" pitchFamily="34" charset="0"/>
                <a:ea typeface="Tahoma" panose="020B0604030504040204" pitchFamily="34" charset="0"/>
                <a:cs typeface="Tahoma" panose="020B0604030504040204" pitchFamily="34" charset="0"/>
              </a:rPr>
              <a:t>white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Wine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Trophy</a:t>
            </a:r>
            <a:r>
              <a:rPr lang="hr-HR" sz="1500" b="1" dirty="0">
                <a:latin typeface="Tahoma" panose="020B0604030504040204" pitchFamily="34" charset="0"/>
                <a:ea typeface="Tahoma" panose="020B0604030504040204" pitchFamily="34" charset="0"/>
                <a:cs typeface="Tahoma" panose="020B0604030504040204" pitchFamily="34" charset="0"/>
              </a:rPr>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Graševina </a:t>
            </a:r>
            <a:r>
              <a:rPr lang="hr-HR" sz="1500" b="1" dirty="0" err="1">
                <a:latin typeface="Tahoma" panose="020B0604030504040204" pitchFamily="34" charset="0"/>
                <a:ea typeface="Tahoma" panose="020B0604030504040204" pitchFamily="34" charset="0"/>
                <a:cs typeface="Tahoma" panose="020B0604030504040204" pitchFamily="34" charset="0"/>
              </a:rPr>
              <a:t>Mitrovac</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selection</a:t>
            </a:r>
            <a:r>
              <a:rPr lang="hr-HR" sz="1500" b="1" dirty="0">
                <a:latin typeface="Tahoma" panose="020B0604030504040204" pitchFamily="34" charset="0"/>
                <a:ea typeface="Tahoma" panose="020B0604030504040204" pitchFamily="34" charset="0"/>
                <a:cs typeface="Tahoma" panose="020B0604030504040204" pitchFamily="34" charset="0"/>
              </a:rPr>
              <a:t>, berba 2024., Vinarija Perak</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Graševina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vrhunsko vino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Kutjevo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a:t>
            </a:r>
            <a:r>
              <a:rPr lang="hr-HR" sz="1500" dirty="0" err="1">
                <a:latin typeface="Tahoma" panose="020B0604030504040204" pitchFamily="34" charset="0"/>
                <a:ea typeface="Tahoma" panose="020B0604030504040204" pitchFamily="34" charset="0"/>
                <a:cs typeface="Tahoma" panose="020B0604030504040204" pitchFamily="34" charset="0"/>
              </a:rPr>
              <a:t>Mitrovac</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19 g</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250 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Južna padina Krndije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pjeskovita i ilovača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hladna fermentacija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a:t>
            </a:r>
            <a:r>
              <a:rPr lang="hr-HR" sz="1500" dirty="0" err="1">
                <a:latin typeface="Tahoma" panose="020B0604030504040204" pitchFamily="34" charset="0"/>
                <a:ea typeface="Tahoma" panose="020B0604030504040204" pitchFamily="34" charset="0"/>
                <a:cs typeface="Tahoma" panose="020B0604030504040204" pitchFamily="34" charset="0"/>
              </a:rPr>
              <a:t>inox</a:t>
            </a:r>
            <a:r>
              <a:rPr lang="hr-HR" sz="1500" dirty="0">
                <a:latin typeface="Tahoma" panose="020B0604030504040204" pitchFamily="34" charset="0"/>
                <a:ea typeface="Tahoma" panose="020B0604030504040204" pitchFamily="34" charset="0"/>
                <a:cs typeface="Tahoma" panose="020B0604030504040204" pitchFamily="34" charset="0"/>
              </a:rPr>
              <a:t> tankovi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14,00 %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5,2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2,7 g/L</a:t>
            </a:r>
          </a:p>
        </p:txBody>
      </p:sp>
      <p:pic>
        <p:nvPicPr>
          <p:cNvPr id="3"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5998" y="1969962"/>
            <a:ext cx="1116589" cy="3960000"/>
          </a:xfrm>
          <a:prstGeom prst="rect">
            <a:avLst/>
          </a:prstGeom>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883" y="3409962"/>
            <a:ext cx="2944594" cy="252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4298" y="1263475"/>
            <a:ext cx="2551765" cy="2520000"/>
          </a:xfrm>
          <a:prstGeom prst="rect">
            <a:avLst/>
          </a:prstGeom>
        </p:spPr>
      </p:pic>
    </p:spTree>
    <p:extLst>
      <p:ext uri="{BB962C8B-B14F-4D97-AF65-F5344CB8AC3E}">
        <p14:creationId xmlns:p14="http://schemas.microsoft.com/office/powerpoint/2010/main" val="3881665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61076" y="2068135"/>
            <a:ext cx="5491501" cy="3667395"/>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ocjenjeno vino regije Središnja i bregovita Hrvatska redovne berbe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Bregovita Hrvatska </a:t>
            </a:r>
            <a:r>
              <a:rPr lang="hr-HR" sz="1500" b="1" dirty="0" err="1">
                <a:latin typeface="Tahoma" panose="020B0604030504040204" pitchFamily="34" charset="0"/>
                <a:ea typeface="Tahoma" panose="020B0604030504040204" pitchFamily="34" charset="0"/>
                <a:cs typeface="Tahoma" panose="020B0604030504040204" pitchFamily="34" charset="0"/>
              </a:rPr>
              <a:t>Wine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Trophy</a:t>
            </a:r>
            <a:r>
              <a:rPr lang="hr-HR" sz="1500" b="1" dirty="0">
                <a:latin typeface="Tahoma" panose="020B0604030504040204" pitchFamily="34" charset="0"/>
                <a:ea typeface="Tahoma" panose="020B0604030504040204" pitchFamily="34" charset="0"/>
                <a:cs typeface="Tahoma" panose="020B0604030504040204" pitchFamily="34" charset="0"/>
              </a:rPr>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Sauvignon, berba 2024., Vinarija </a:t>
            </a:r>
            <a:r>
              <a:rPr lang="hr-HR" sz="1500" b="1" dirty="0" err="1">
                <a:latin typeface="Tahoma" panose="020B0604030504040204" pitchFamily="34" charset="0"/>
                <a:ea typeface="Tahoma" panose="020B0604030504040204" pitchFamily="34" charset="0"/>
                <a:cs typeface="Tahoma" panose="020B0604030504040204" pitchFamily="34" charset="0"/>
              </a:rPr>
              <a:t>Cmrečnjak</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Sauvignon</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vrhunsko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Međimurje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Sveti Urban</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8 godina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290 </a:t>
            </a:r>
            <a:r>
              <a:rPr lang="hr-HR" sz="1500" dirty="0" err="1">
                <a:latin typeface="Tahoma" panose="020B0604030504040204" pitchFamily="34" charset="0"/>
                <a:ea typeface="Tahoma" panose="020B0604030504040204" pitchFamily="34" charset="0"/>
                <a:cs typeface="Tahoma" panose="020B0604030504040204" pitchFamily="34" charset="0"/>
              </a:rPr>
              <a:t>mnm</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jugoistok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ilovasto tlo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a:t>
            </a:r>
            <a:r>
              <a:rPr lang="hr-HR" sz="1500" dirty="0" err="1">
                <a:latin typeface="Tahoma" panose="020B0604030504040204" pitchFamily="34" charset="0"/>
                <a:ea typeface="Tahoma" panose="020B0604030504040204" pitchFamily="34" charset="0"/>
                <a:cs typeface="Tahoma" panose="020B0604030504040204" pitchFamily="34" charset="0"/>
              </a:rPr>
              <a:t>inox</a:t>
            </a:r>
            <a:r>
              <a:rPr lang="hr-HR" sz="1500" dirty="0">
                <a:latin typeface="Tahoma" panose="020B0604030504040204" pitchFamily="34" charset="0"/>
                <a:ea typeface="Tahoma" panose="020B0604030504040204" pitchFamily="34" charset="0"/>
                <a:cs typeface="Tahoma" panose="020B0604030504040204" pitchFamily="34" charset="0"/>
              </a:rPr>
              <a:t> tankovi – kontrolirano vrenje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12,5 %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6,0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2,0 g/L</a:t>
            </a: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717" y="1921833"/>
            <a:ext cx="952568" cy="3960000"/>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339" y="3721833"/>
            <a:ext cx="2806423" cy="216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1344" y="1219850"/>
            <a:ext cx="2546415" cy="2520000"/>
          </a:xfrm>
          <a:prstGeom prst="rect">
            <a:avLst/>
          </a:prstGeom>
        </p:spPr>
      </p:pic>
    </p:spTree>
    <p:extLst>
      <p:ext uri="{BB962C8B-B14F-4D97-AF65-F5344CB8AC3E}">
        <p14:creationId xmlns:p14="http://schemas.microsoft.com/office/powerpoint/2010/main" val="4107288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65189" y="1949193"/>
            <a:ext cx="5794513" cy="3829668"/>
          </a:xfrm>
        </p:spPr>
        <p:txBody>
          <a:bodyPr>
            <a:noAutofit/>
          </a:bodyPr>
          <a:lstStyle/>
          <a:p>
            <a:pPr algn="l"/>
            <a:r>
              <a:rPr lang="hr-HR" sz="1300" dirty="0">
                <a:latin typeface="Tahoma" panose="020B0604030504040204" pitchFamily="34" charset="0"/>
                <a:ea typeface="Tahoma" panose="020B0604030504040204" pitchFamily="34" charset="0"/>
                <a:cs typeface="Tahoma" panose="020B0604030504040204" pitchFamily="34" charset="0"/>
              </a:rPr>
              <a:t>najbolje ocjenjeno crno vino redovite berbe</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b="1" dirty="0">
                <a:latin typeface="Tahoma" panose="020B0604030504040204" pitchFamily="34" charset="0"/>
                <a:ea typeface="Tahoma" panose="020B0604030504040204" pitchFamily="34" charset="0"/>
                <a:cs typeface="Tahoma" panose="020B0604030504040204" pitchFamily="34" charset="0"/>
              </a:rPr>
              <a:t>Kvarner International red </a:t>
            </a:r>
            <a:r>
              <a:rPr lang="hr-HR" sz="1300" b="1" dirty="0" err="1">
                <a:latin typeface="Tahoma" panose="020B0604030504040204" pitchFamily="34" charset="0"/>
                <a:ea typeface="Tahoma" panose="020B0604030504040204" pitchFamily="34" charset="0"/>
                <a:cs typeface="Tahoma" panose="020B0604030504040204" pitchFamily="34" charset="0"/>
              </a:rPr>
              <a:t>Wine</a:t>
            </a:r>
            <a:r>
              <a:rPr lang="hr-HR" sz="1300" b="1" dirty="0">
                <a:latin typeface="Tahoma" panose="020B0604030504040204" pitchFamily="34" charset="0"/>
                <a:ea typeface="Tahoma" panose="020B0604030504040204" pitchFamily="34" charset="0"/>
                <a:cs typeface="Tahoma" panose="020B0604030504040204" pitchFamily="34" charset="0"/>
              </a:rPr>
              <a:t> </a:t>
            </a:r>
            <a:r>
              <a:rPr lang="hr-HR" sz="1300" b="1" dirty="0" err="1">
                <a:latin typeface="Tahoma" panose="020B0604030504040204" pitchFamily="34" charset="0"/>
                <a:ea typeface="Tahoma" panose="020B0604030504040204" pitchFamily="34" charset="0"/>
                <a:cs typeface="Tahoma" panose="020B0604030504040204" pitchFamily="34" charset="0"/>
              </a:rPr>
              <a:t>Trophy</a:t>
            </a:r>
            <a:r>
              <a:rPr lang="hr-HR" sz="1300" dirty="0">
                <a:latin typeface="Tahoma" panose="020B0604030504040204" pitchFamily="34" charset="0"/>
                <a:ea typeface="Tahoma" panose="020B0604030504040204" pitchFamily="34" charset="0"/>
                <a:cs typeface="Tahoma" panose="020B0604030504040204" pitchFamily="34" charset="0"/>
              </a:rPr>
              <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i</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najbolje ocjenjeno vino regije Hrvatska Istra i Kvarner redovne berbe</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b="1" dirty="0">
                <a:latin typeface="Tahoma" panose="020B0604030504040204" pitchFamily="34" charset="0"/>
                <a:ea typeface="Tahoma" panose="020B0604030504040204" pitchFamily="34" charset="0"/>
                <a:cs typeface="Tahoma" panose="020B0604030504040204" pitchFamily="34" charset="0"/>
              </a:rPr>
              <a:t>Hrvatska Istra i Kvarner </a:t>
            </a:r>
            <a:r>
              <a:rPr lang="hr-HR" sz="1300" b="1" dirty="0" err="1">
                <a:latin typeface="Tahoma" panose="020B0604030504040204" pitchFamily="34" charset="0"/>
                <a:ea typeface="Tahoma" panose="020B0604030504040204" pitchFamily="34" charset="0"/>
                <a:cs typeface="Tahoma" panose="020B0604030504040204" pitchFamily="34" charset="0"/>
              </a:rPr>
              <a:t>Wine</a:t>
            </a:r>
            <a:r>
              <a:rPr lang="hr-HR" sz="1300" b="1" dirty="0">
                <a:latin typeface="Tahoma" panose="020B0604030504040204" pitchFamily="34" charset="0"/>
                <a:ea typeface="Tahoma" panose="020B0604030504040204" pitchFamily="34" charset="0"/>
                <a:cs typeface="Tahoma" panose="020B0604030504040204" pitchFamily="34" charset="0"/>
              </a:rPr>
              <a:t> </a:t>
            </a:r>
            <a:r>
              <a:rPr lang="hr-HR" sz="1300" b="1" dirty="0" err="1">
                <a:latin typeface="Tahoma" panose="020B0604030504040204" pitchFamily="34" charset="0"/>
                <a:ea typeface="Tahoma" panose="020B0604030504040204" pitchFamily="34" charset="0"/>
                <a:cs typeface="Tahoma" panose="020B0604030504040204" pitchFamily="34" charset="0"/>
              </a:rPr>
              <a:t>Trophy</a:t>
            </a:r>
            <a:r>
              <a:rPr lang="hr-HR" sz="1300" b="1" dirty="0">
                <a:latin typeface="Tahoma" panose="020B0604030504040204" pitchFamily="34" charset="0"/>
                <a:ea typeface="Tahoma" panose="020B0604030504040204" pitchFamily="34" charset="0"/>
                <a:cs typeface="Tahoma" panose="020B0604030504040204" pitchFamily="34" charset="0"/>
              </a:rPr>
              <a:t/>
            </a:r>
            <a:br>
              <a:rPr lang="hr-HR" sz="1300" b="1" dirty="0">
                <a:latin typeface="Tahoma" panose="020B0604030504040204" pitchFamily="34" charset="0"/>
                <a:ea typeface="Tahoma" panose="020B0604030504040204" pitchFamily="34" charset="0"/>
                <a:cs typeface="Tahoma" panose="020B0604030504040204" pitchFamily="34" charset="0"/>
              </a:rPr>
            </a:br>
            <a:r>
              <a:rPr lang="hr-HR" sz="1300" b="1" dirty="0" err="1">
                <a:latin typeface="Tahoma" panose="020B0604030504040204" pitchFamily="34" charset="0"/>
                <a:ea typeface="Tahoma" panose="020B0604030504040204" pitchFamily="34" charset="0"/>
                <a:cs typeface="Tahoma" panose="020B0604030504040204" pitchFamily="34" charset="0"/>
              </a:rPr>
              <a:t>Cuvee</a:t>
            </a:r>
            <a:r>
              <a:rPr lang="hr-HR" sz="1300" b="1" dirty="0">
                <a:latin typeface="Tahoma" panose="020B0604030504040204" pitchFamily="34" charset="0"/>
                <a:ea typeface="Tahoma" panose="020B0604030504040204" pitchFamily="34" charset="0"/>
                <a:cs typeface="Tahoma" panose="020B0604030504040204" pitchFamily="34" charset="0"/>
              </a:rPr>
              <a:t> </a:t>
            </a:r>
            <a:r>
              <a:rPr lang="hr-HR" sz="1300" b="1" dirty="0" err="1">
                <a:latin typeface="Tahoma" panose="020B0604030504040204" pitchFamily="34" charset="0"/>
                <a:ea typeface="Tahoma" panose="020B0604030504040204" pitchFamily="34" charset="0"/>
                <a:cs typeface="Tahoma" panose="020B0604030504040204" pitchFamily="34" charset="0"/>
              </a:rPr>
              <a:t>Dark</a:t>
            </a:r>
            <a:r>
              <a:rPr lang="hr-HR" sz="1300" b="1" dirty="0">
                <a:latin typeface="Tahoma" panose="020B0604030504040204" pitchFamily="34" charset="0"/>
                <a:ea typeface="Tahoma" panose="020B0604030504040204" pitchFamily="34" charset="0"/>
                <a:cs typeface="Tahoma" panose="020B0604030504040204" pitchFamily="34" charset="0"/>
              </a:rPr>
              <a:t>, berba 2022, OPG </a:t>
            </a:r>
            <a:r>
              <a:rPr lang="hr-HR" sz="1300" b="1" dirty="0" err="1">
                <a:latin typeface="Tahoma" panose="020B0604030504040204" pitchFamily="34" charset="0"/>
                <a:ea typeface="Tahoma" panose="020B0604030504040204" pitchFamily="34" charset="0"/>
                <a:cs typeface="Tahoma" panose="020B0604030504040204" pitchFamily="34" charset="0"/>
              </a:rPr>
              <a:t>Kadum</a:t>
            </a:r>
            <a:r>
              <a:rPr lang="hr-HR" sz="1300" b="1" dirty="0">
                <a:latin typeface="Tahoma" panose="020B0604030504040204" pitchFamily="34" charset="0"/>
                <a:ea typeface="Tahoma" panose="020B0604030504040204" pitchFamily="34" charset="0"/>
                <a:cs typeface="Tahoma" panose="020B0604030504040204" pitchFamily="34" charset="0"/>
              </a:rPr>
              <a:t> Ivan</a:t>
            </a:r>
            <a:r>
              <a:rPr lang="hr-HR" sz="1300" dirty="0">
                <a:latin typeface="Tahoma" panose="020B0604030504040204" pitchFamily="34" charset="0"/>
                <a:ea typeface="Tahoma" panose="020B0604030504040204" pitchFamily="34" charset="0"/>
                <a:cs typeface="Tahoma" panose="020B0604030504040204" pitchFamily="34" charset="0"/>
              </a:rPr>
              <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b="1" dirty="0">
                <a:latin typeface="Tahoma" panose="020B0604030504040204" pitchFamily="34" charset="0"/>
                <a:ea typeface="Tahoma" panose="020B0604030504040204" pitchFamily="34" charset="0"/>
                <a:cs typeface="Tahoma" panose="020B0604030504040204" pitchFamily="34" charset="0"/>
              </a:rPr>
              <a:t> </a:t>
            </a:r>
            <a:r>
              <a:rPr lang="hr-HR" sz="1300" dirty="0">
                <a:latin typeface="Tahoma" panose="020B0604030504040204" pitchFamily="34" charset="0"/>
                <a:ea typeface="Tahoma" panose="020B0604030504040204" pitchFamily="34" charset="0"/>
                <a:cs typeface="Tahoma" panose="020B0604030504040204" pitchFamily="34" charset="0"/>
              </a:rPr>
              <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Sorta grožđa: </a:t>
            </a:r>
            <a:r>
              <a:rPr lang="hr-HR" sz="1300" dirty="0" err="1">
                <a:latin typeface="Tahoma" panose="020B0604030504040204" pitchFamily="34" charset="0"/>
                <a:ea typeface="Tahoma" panose="020B0604030504040204" pitchFamily="34" charset="0"/>
                <a:cs typeface="Tahoma" panose="020B0604030504040204" pitchFamily="34" charset="0"/>
              </a:rPr>
              <a:t>Refošk</a:t>
            </a:r>
            <a:r>
              <a:rPr lang="hr-HR" sz="1300" dirty="0">
                <a:latin typeface="Tahoma" panose="020B0604030504040204" pitchFamily="34" charset="0"/>
                <a:ea typeface="Tahoma" panose="020B0604030504040204" pitchFamily="34" charset="0"/>
                <a:cs typeface="Tahoma" panose="020B0604030504040204" pitchFamily="34" charset="0"/>
              </a:rPr>
              <a:t>/</a:t>
            </a:r>
            <a:r>
              <a:rPr lang="hr-HR" sz="1300" dirty="0" err="1">
                <a:latin typeface="Tahoma" panose="020B0604030504040204" pitchFamily="34" charset="0"/>
                <a:ea typeface="Tahoma" panose="020B0604030504040204" pitchFamily="34" charset="0"/>
                <a:cs typeface="Tahoma" panose="020B0604030504040204" pitchFamily="34" charset="0"/>
              </a:rPr>
              <a:t>Cabernet</a:t>
            </a:r>
            <a:r>
              <a:rPr lang="hr-HR" sz="1300" dirty="0">
                <a:latin typeface="Tahoma" panose="020B0604030504040204" pitchFamily="34" charset="0"/>
                <a:ea typeface="Tahoma" panose="020B0604030504040204" pitchFamily="34" charset="0"/>
                <a:cs typeface="Tahoma" panose="020B0604030504040204" pitchFamily="34" charset="0"/>
              </a:rPr>
              <a:t> </a:t>
            </a:r>
            <a:r>
              <a:rPr lang="hr-HR" sz="1300" dirty="0" err="1">
                <a:latin typeface="Tahoma" panose="020B0604030504040204" pitchFamily="34" charset="0"/>
                <a:ea typeface="Tahoma" panose="020B0604030504040204" pitchFamily="34" charset="0"/>
                <a:cs typeface="Tahoma" panose="020B0604030504040204" pitchFamily="34" charset="0"/>
              </a:rPr>
              <a:t>sauvignon</a:t>
            </a:r>
            <a:r>
              <a:rPr lang="hr-HR" sz="1300" dirty="0">
                <a:latin typeface="Tahoma" panose="020B0604030504040204" pitchFamily="34" charset="0"/>
                <a:ea typeface="Tahoma" panose="020B0604030504040204" pitchFamily="34" charset="0"/>
                <a:cs typeface="Tahoma" panose="020B0604030504040204" pitchFamily="34" charset="0"/>
              </a:rPr>
              <a:t> </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Kategorija: Vrhunsko vino</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Vinogorje: Zapadna Istra</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Vinograd: </a:t>
            </a:r>
            <a:r>
              <a:rPr lang="hr-HR" sz="1300" dirty="0" err="1">
                <a:latin typeface="Tahoma" panose="020B0604030504040204" pitchFamily="34" charset="0"/>
                <a:ea typeface="Tahoma" panose="020B0604030504040204" pitchFamily="34" charset="0"/>
                <a:cs typeface="Tahoma" panose="020B0604030504040204" pitchFamily="34" charset="0"/>
              </a:rPr>
              <a:t>Buići</a:t>
            </a:r>
            <a:r>
              <a:rPr lang="hr-HR" sz="1300" dirty="0">
                <a:latin typeface="Tahoma" panose="020B0604030504040204" pitchFamily="34" charset="0"/>
                <a:ea typeface="Tahoma" panose="020B0604030504040204" pitchFamily="34" charset="0"/>
                <a:cs typeface="Tahoma" panose="020B0604030504040204" pitchFamily="34" charset="0"/>
              </a:rPr>
              <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Starost vinograda: 15 god</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Nadmorska visina vinograda: 106 m</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Položaj vinograda: Jug - Jugozapad</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Sastav zemlje: Duboka crvenica</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Vinifikacija: Svaka sorta zasebno </a:t>
            </a:r>
            <a:r>
              <a:rPr lang="hr-HR" sz="1300" dirty="0" err="1">
                <a:latin typeface="Tahoma" panose="020B0604030504040204" pitchFamily="34" charset="0"/>
                <a:ea typeface="Tahoma" panose="020B0604030504040204" pitchFamily="34" charset="0"/>
                <a:cs typeface="Tahoma" panose="020B0604030504040204" pitchFamily="34" charset="0"/>
              </a:rPr>
              <a:t>macerira</a:t>
            </a:r>
            <a:r>
              <a:rPr lang="hr-HR" sz="1300" dirty="0">
                <a:latin typeface="Tahoma" panose="020B0604030504040204" pitchFamily="34" charset="0"/>
                <a:ea typeface="Tahoma" panose="020B0604030504040204" pitchFamily="34" charset="0"/>
                <a:cs typeface="Tahoma" panose="020B0604030504040204" pitchFamily="34" charset="0"/>
              </a:rPr>
              <a:t> 8 dana, zasebna fermentacija u </a:t>
            </a:r>
            <a:r>
              <a:rPr lang="hr-HR" sz="1300" dirty="0" err="1">
                <a:latin typeface="Tahoma" panose="020B0604030504040204" pitchFamily="34" charset="0"/>
                <a:ea typeface="Tahoma" panose="020B0604030504040204" pitchFamily="34" charset="0"/>
                <a:cs typeface="Tahoma" panose="020B0604030504040204" pitchFamily="34" charset="0"/>
              </a:rPr>
              <a:t>inoxu</a:t>
            </a:r>
            <a:r>
              <a:rPr lang="hr-HR" sz="1300" dirty="0">
                <a:latin typeface="Tahoma" panose="020B0604030504040204" pitchFamily="34" charset="0"/>
                <a:ea typeface="Tahoma" panose="020B0604030504040204" pitchFamily="34" charset="0"/>
                <a:cs typeface="Tahoma" panose="020B0604030504040204" pitchFamily="34" charset="0"/>
              </a:rPr>
              <a:t>, odležavanje djelom u velikom drvu (500l)</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Dozrijevanje: Dozrijevanje u velikim hrastovim bačvama godinu dana (500l)</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Sadržaj alkohola: 14%</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a:latin typeface="Tahoma" panose="020B0604030504040204" pitchFamily="34" charset="0"/>
                <a:ea typeface="Tahoma" panose="020B0604030504040204" pitchFamily="34" charset="0"/>
                <a:cs typeface="Tahoma" panose="020B0604030504040204" pitchFamily="34" charset="0"/>
              </a:rPr>
              <a:t>Ukupna kiselina: 6 g/l</a:t>
            </a:r>
            <a:br>
              <a:rPr lang="hr-HR" sz="1300" dirty="0">
                <a:latin typeface="Tahoma" panose="020B0604030504040204" pitchFamily="34" charset="0"/>
                <a:ea typeface="Tahoma" panose="020B0604030504040204" pitchFamily="34" charset="0"/>
                <a:cs typeface="Tahoma" panose="020B0604030504040204" pitchFamily="34" charset="0"/>
              </a:rPr>
            </a:br>
            <a:r>
              <a:rPr lang="hr-HR" sz="1300" dirty="0" err="1">
                <a:latin typeface="Tahoma" panose="020B0604030504040204" pitchFamily="34" charset="0"/>
                <a:ea typeface="Tahoma" panose="020B0604030504040204" pitchFamily="34" charset="0"/>
                <a:cs typeface="Tahoma" panose="020B0604030504040204" pitchFamily="34" charset="0"/>
              </a:rPr>
              <a:t>Neprovreli</a:t>
            </a:r>
            <a:r>
              <a:rPr lang="hr-HR" sz="1300" dirty="0">
                <a:latin typeface="Tahoma" panose="020B0604030504040204" pitchFamily="34" charset="0"/>
                <a:ea typeface="Tahoma" panose="020B0604030504040204" pitchFamily="34" charset="0"/>
                <a:cs typeface="Tahoma" panose="020B0604030504040204" pitchFamily="34" charset="0"/>
              </a:rPr>
              <a:t> šećer: 1 g/l</a:t>
            </a: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632" y="1818861"/>
            <a:ext cx="1144357" cy="3960000"/>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1103" y="4310106"/>
            <a:ext cx="2523938" cy="216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8227" y="689193"/>
            <a:ext cx="2557059" cy="2520000"/>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0027" y="2380662"/>
            <a:ext cx="2546415" cy="2520000"/>
          </a:xfrm>
          <a:prstGeom prst="rect">
            <a:avLst/>
          </a:prstGeom>
        </p:spPr>
      </p:pic>
    </p:spTree>
    <p:extLst>
      <p:ext uri="{BB962C8B-B14F-4D97-AF65-F5344CB8AC3E}">
        <p14:creationId xmlns:p14="http://schemas.microsoft.com/office/powerpoint/2010/main" val="3292757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350248" y="2032954"/>
            <a:ext cx="5491501" cy="3848879"/>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ocjenjeno vino regije Slavonija i hrvatsko Podunavlje redovne berbe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Slavonija i hrvatsko Podunavlje </a:t>
            </a:r>
            <a:r>
              <a:rPr lang="hr-HR" sz="1500" b="1" dirty="0" err="1">
                <a:latin typeface="Tahoma" panose="020B0604030504040204" pitchFamily="34" charset="0"/>
                <a:ea typeface="Tahoma" panose="020B0604030504040204" pitchFamily="34" charset="0"/>
                <a:cs typeface="Tahoma" panose="020B0604030504040204" pitchFamily="34" charset="0"/>
              </a:rPr>
              <a:t>Wine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Trophy</a:t>
            </a:r>
            <a:r>
              <a:rPr lang="hr-HR" sz="1500" b="1" dirty="0">
                <a:latin typeface="Tahoma" panose="020B0604030504040204" pitchFamily="34" charset="0"/>
                <a:ea typeface="Tahoma" panose="020B0604030504040204" pitchFamily="34" charset="0"/>
                <a:cs typeface="Tahoma" panose="020B0604030504040204" pitchFamily="34" charset="0"/>
              </a:rPr>
              <a:t>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Jakob </a:t>
            </a:r>
            <a:r>
              <a:rPr lang="hr-HR" sz="1500" b="1" dirty="0" err="1">
                <a:latin typeface="Tahoma" panose="020B0604030504040204" pitchFamily="34" charset="0"/>
                <a:ea typeface="Tahoma" panose="020B0604030504040204" pitchFamily="34" charset="0"/>
                <a:cs typeface="Tahoma" panose="020B0604030504040204" pitchFamily="34" charset="0"/>
              </a:rPr>
              <a:t>Cuvee</a:t>
            </a:r>
            <a:r>
              <a:rPr lang="hr-HR" sz="1500" b="1" dirty="0">
                <a:latin typeface="Tahoma" panose="020B0604030504040204" pitchFamily="34" charset="0"/>
                <a:ea typeface="Tahoma" panose="020B0604030504040204" pitchFamily="34" charset="0"/>
                <a:cs typeface="Tahoma" panose="020B0604030504040204" pitchFamily="34" charset="0"/>
              </a:rPr>
              <a:t>, berba 2011. Vina Jakob</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a:t>
            </a:r>
            <a:r>
              <a:rPr lang="hr-HR" sz="1500" dirty="0" err="1">
                <a:latin typeface="Tahoma" panose="020B0604030504040204" pitchFamily="34" charset="0"/>
                <a:ea typeface="Tahoma" panose="020B0604030504040204" pitchFamily="34" charset="0"/>
                <a:cs typeface="Tahoma" panose="020B0604030504040204" pitchFamily="34" charset="0"/>
              </a:rPr>
              <a:t>Cab</a:t>
            </a:r>
            <a:r>
              <a:rPr lang="hr-HR" sz="1500" dirty="0">
                <a:latin typeface="Tahoma" panose="020B0604030504040204" pitchFamily="34" charset="0"/>
                <a:ea typeface="Tahoma" panose="020B0604030504040204" pitchFamily="34" charset="0"/>
                <a:cs typeface="Tahoma" panose="020B0604030504040204" pitchFamily="34" charset="0"/>
              </a:rPr>
              <a:t>. sauvignon, Merlot, </a:t>
            </a:r>
            <a:r>
              <a:rPr lang="hr-HR" sz="1500" dirty="0" err="1">
                <a:latin typeface="Tahoma" panose="020B0604030504040204" pitchFamily="34" charset="0"/>
                <a:ea typeface="Tahoma" panose="020B0604030504040204" pitchFamily="34" charset="0"/>
                <a:cs typeface="Tahoma" panose="020B0604030504040204" pitchFamily="34" charset="0"/>
              </a:rPr>
              <a:t>Syrah</a:t>
            </a:r>
            <a:r>
              <a:rPr lang="hr-HR" sz="1500" dirty="0">
                <a:latin typeface="Tahoma" panose="020B0604030504040204" pitchFamily="34" charset="0"/>
                <a:ea typeface="Tahoma" panose="020B0604030504040204" pitchFamily="34" charset="0"/>
                <a:cs typeface="Tahoma" panose="020B0604030504040204" pitchFamily="34" charset="0"/>
              </a:rPr>
              <a:t> i </a:t>
            </a:r>
            <a:r>
              <a:rPr lang="hr-HR" sz="1500" dirty="0" err="1">
                <a:latin typeface="Tahoma" panose="020B0604030504040204" pitchFamily="34" charset="0"/>
                <a:ea typeface="Tahoma" panose="020B0604030504040204" pitchFamily="34" charset="0"/>
                <a:cs typeface="Tahoma" panose="020B0604030504040204" pitchFamily="34" charset="0"/>
              </a:rPr>
              <a:t>Cab</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franc</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crno (crveno)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Slavonski brod</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Brodski Stupnik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7 g. kada je ovo vino rađeno (21 g. danas)</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225 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istok-zapad i jug</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humusno tlo, ilovača, nešto kalcija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2-4 tjedna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16 mjeseci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14,8%</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5,4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3 g/L</a:t>
            </a:r>
          </a:p>
        </p:txBody>
      </p:sp>
      <p:pic>
        <p:nvPicPr>
          <p:cNvPr id="3"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790" y="1921833"/>
            <a:ext cx="1034650" cy="3960000"/>
          </a:xfrm>
          <a:prstGeom prst="rect">
            <a:avLst/>
          </a:prstGeom>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9419" y="3254907"/>
            <a:ext cx="2523938" cy="216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6942" y="1080247"/>
            <a:ext cx="2546415" cy="2520000"/>
          </a:xfrm>
          <a:prstGeom prst="rect">
            <a:avLst/>
          </a:prstGeom>
        </p:spPr>
      </p:pic>
    </p:spTree>
    <p:extLst>
      <p:ext uri="{BB962C8B-B14F-4D97-AF65-F5344CB8AC3E}">
        <p14:creationId xmlns:p14="http://schemas.microsoft.com/office/powerpoint/2010/main" val="321977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530876" y="2002966"/>
            <a:ext cx="5491501" cy="3848879"/>
          </a:xfrm>
        </p:spPr>
        <p:txBody>
          <a:bodyPr>
            <a:noAutofit/>
          </a:bodyPr>
          <a:lstStyle/>
          <a:p>
            <a:pPr algn="l"/>
            <a:r>
              <a:rPr lang="hr-HR" sz="1500" b="1" dirty="0">
                <a:latin typeface="Tahoma" panose="020B0604030504040204" pitchFamily="34" charset="0"/>
                <a:ea typeface="Tahoma" panose="020B0604030504040204" pitchFamily="34" charset="0"/>
                <a:cs typeface="Tahoma" panose="020B0604030504040204" pitchFamily="34" charset="0"/>
              </a:rPr>
              <a:t>ZLATNA DIPLOMA (92 boda)</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Dingač </a:t>
            </a:r>
            <a:r>
              <a:rPr lang="hr-HR" sz="1500" b="1" dirty="0" err="1">
                <a:latin typeface="Tahoma" panose="020B0604030504040204" pitchFamily="34" charset="0"/>
                <a:ea typeface="Tahoma" panose="020B0604030504040204" pitchFamily="34" charset="0"/>
                <a:cs typeface="Tahoma" panose="020B0604030504040204" pitchFamily="34" charset="0"/>
              </a:rPr>
              <a:t>Indijan</a:t>
            </a:r>
            <a:r>
              <a:rPr lang="hr-HR" sz="1500" b="1" dirty="0">
                <a:latin typeface="Tahoma" panose="020B0604030504040204" pitchFamily="34" charset="0"/>
                <a:ea typeface="Tahoma" panose="020B0604030504040204" pitchFamily="34" charset="0"/>
                <a:cs typeface="Tahoma" panose="020B0604030504040204" pitchFamily="34" charset="0"/>
              </a:rPr>
              <a:t> , berba 2022.</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Plavac mali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Vrhunsko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Pelješac</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ZOI: Dingač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Pasi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40 </a:t>
            </a:r>
            <a:br>
              <a:rPr lang="hr-HR" sz="1500" dirty="0">
                <a:latin typeface="Tahoma" panose="020B0604030504040204" pitchFamily="34" charset="0"/>
                <a:ea typeface="Tahoma" panose="020B0604030504040204" pitchFamily="34" charset="0"/>
                <a:cs typeface="Tahoma" panose="020B0604030504040204" pitchFamily="34" charset="0"/>
              </a:rPr>
            </a:br>
            <a:r>
              <a:rPr lang="sv-SE" sz="1500" dirty="0">
                <a:latin typeface="Tahoma" panose="020B0604030504040204" pitchFamily="34" charset="0"/>
                <a:ea typeface="Tahoma" panose="020B0604030504040204" pitchFamily="34" charset="0"/>
                <a:cs typeface="Tahoma" panose="020B0604030504040204" pitchFamily="34" charset="0"/>
              </a:rPr>
              <a:t>Nadmorska visina vinograda: 180 - 200m </a:t>
            </a:r>
            <a:br>
              <a:rPr lang="sv-SE"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Pasi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smeđe karbonatno uz nagib 40-50 °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ručna berba, </a:t>
            </a:r>
            <a:r>
              <a:rPr lang="hr-HR" sz="1500" dirty="0" err="1">
                <a:latin typeface="Tahoma" panose="020B0604030504040204" pitchFamily="34" charset="0"/>
                <a:ea typeface="Tahoma" panose="020B0604030504040204" pitchFamily="34" charset="0"/>
                <a:cs typeface="Tahoma" panose="020B0604030504040204" pitchFamily="34" charset="0"/>
              </a:rPr>
              <a:t>maceracija</a:t>
            </a:r>
            <a:r>
              <a:rPr lang="hr-HR" sz="1500" dirty="0">
                <a:latin typeface="Tahoma" panose="020B0604030504040204" pitchFamily="34" charset="0"/>
                <a:ea typeface="Tahoma" panose="020B0604030504040204" pitchFamily="34" charset="0"/>
                <a:cs typeface="Tahoma" panose="020B0604030504040204" pitchFamily="34" charset="0"/>
              </a:rPr>
              <a:t> i fermentacija 10 dana otvoreni tankovi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18 mjeseci hrastove bačve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16.3 %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6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3 g/L</a:t>
            </a: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475" y="1870006"/>
            <a:ext cx="2314575" cy="4114800"/>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5693" y="1407405"/>
            <a:ext cx="3274160" cy="2520000"/>
          </a:xfrm>
          <a:prstGeom prst="rect">
            <a:avLst/>
          </a:prstGeom>
        </p:spPr>
      </p:pic>
    </p:spTree>
    <p:extLst>
      <p:ext uri="{BB962C8B-B14F-4D97-AF65-F5344CB8AC3E}">
        <p14:creationId xmlns:p14="http://schemas.microsoft.com/office/powerpoint/2010/main" val="3847903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49562" y="2263299"/>
            <a:ext cx="4979504" cy="3618534"/>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ocjenjeno jantarno vino redovne berbe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Kvarner International </a:t>
            </a:r>
            <a:r>
              <a:rPr lang="hr-HR" sz="1500" b="1" dirty="0" err="1">
                <a:latin typeface="Tahoma" panose="020B0604030504040204" pitchFamily="34" charset="0"/>
                <a:ea typeface="Tahoma" panose="020B0604030504040204" pitchFamily="34" charset="0"/>
                <a:cs typeface="Tahoma" panose="020B0604030504040204" pitchFamily="34" charset="0"/>
              </a:rPr>
              <a:t>orange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Wine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Trophy</a:t>
            </a:r>
            <a:r>
              <a:rPr lang="hr-HR" sz="1500" b="1" dirty="0">
                <a:latin typeface="Tahoma" panose="020B0604030504040204" pitchFamily="34" charset="0"/>
                <a:ea typeface="Tahoma" panose="020B0604030504040204" pitchFamily="34" charset="0"/>
                <a:cs typeface="Tahoma" panose="020B0604030504040204" pitchFamily="34" charset="0"/>
              </a:rPr>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err="1">
                <a:latin typeface="Tahoma" panose="020B0604030504040204" pitchFamily="34" charset="0"/>
                <a:ea typeface="Tahoma" panose="020B0604030504040204" pitchFamily="34" charset="0"/>
                <a:cs typeface="Tahoma" panose="020B0604030504040204" pitchFamily="34" charset="0"/>
              </a:rPr>
              <a:t>Imolata</a:t>
            </a:r>
            <a:r>
              <a:rPr lang="hr-HR" sz="1500" b="1" dirty="0">
                <a:latin typeface="Tahoma" panose="020B0604030504040204" pitchFamily="34" charset="0"/>
                <a:ea typeface="Tahoma" panose="020B0604030504040204" pitchFamily="34" charset="0"/>
                <a:cs typeface="Tahoma" panose="020B0604030504040204" pitchFamily="34" charset="0"/>
              </a:rPr>
              <a:t>, berba 2022., </a:t>
            </a:r>
            <a:r>
              <a:rPr lang="hr-HR" sz="1500" b="1" dirty="0" err="1">
                <a:latin typeface="Tahoma" panose="020B0604030504040204" pitchFamily="34" charset="0"/>
                <a:ea typeface="Tahoma" panose="020B0604030504040204" pitchFamily="34" charset="0"/>
                <a:cs typeface="Tahoma" panose="020B0604030504040204" pitchFamily="34" charset="0"/>
              </a:rPr>
              <a:t>Katunar</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Estate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Winery</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Žlahtina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vrhunsko vino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Krk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a:t>
            </a:r>
            <a:r>
              <a:rPr lang="hr-HR" sz="1500" dirty="0" err="1">
                <a:latin typeface="Tahoma" panose="020B0604030504040204" pitchFamily="34" charset="0"/>
                <a:ea typeface="Tahoma" panose="020B0604030504040204" pitchFamily="34" charset="0"/>
                <a:cs typeface="Tahoma" panose="020B0604030504040204" pitchFamily="34" charset="0"/>
              </a:rPr>
              <a:t>Šupele</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20 godina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150 – 180 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Sv Lucija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pijesak, bijela zemlja i kamen</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a:t>
            </a:r>
            <a:r>
              <a:rPr lang="hr-HR" sz="1500" dirty="0" err="1">
                <a:latin typeface="Tahoma" panose="020B0604030504040204" pitchFamily="34" charset="0"/>
                <a:ea typeface="Tahoma" panose="020B0604030504040204" pitchFamily="34" charset="0"/>
                <a:cs typeface="Tahoma" panose="020B0604030504040204" pitchFamily="34" charset="0"/>
              </a:rPr>
              <a:t>maceracija</a:t>
            </a:r>
            <a:r>
              <a:rPr lang="hr-HR" sz="1500" dirty="0">
                <a:latin typeface="Tahoma" panose="020B0604030504040204" pitchFamily="34" charset="0"/>
                <a:ea typeface="Tahoma" panose="020B0604030504040204" pitchFamily="34" charset="0"/>
                <a:cs typeface="Tahoma" panose="020B0604030504040204" pitchFamily="34" charset="0"/>
              </a:rPr>
              <a:t> 2 tjedna </a:t>
            </a:r>
            <a:r>
              <a:rPr lang="hr-HR" sz="1500" dirty="0" err="1">
                <a:latin typeface="Tahoma" panose="020B0604030504040204" pitchFamily="34" charset="0"/>
                <a:ea typeface="Tahoma" panose="020B0604030504040204" pitchFamily="34" charset="0"/>
                <a:cs typeface="Tahoma" panose="020B0604030504040204" pitchFamily="34" charset="0"/>
              </a:rPr>
              <a:t>inox</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velika drvena bačva 1600 L, prirodni kvasci, 20 mg sumpora prije punjenja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14 %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4.5 g/L</a:t>
            </a:r>
          </a:p>
        </p:txBody>
      </p:sp>
      <p:pic>
        <p:nvPicPr>
          <p:cNvPr id="3"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582" y="1921833"/>
            <a:ext cx="977481" cy="3960000"/>
          </a:xfrm>
          <a:prstGeom prst="rect">
            <a:avLst/>
          </a:prstGeom>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5861" y="3523299"/>
            <a:ext cx="2806423" cy="216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5866" y="1003299"/>
            <a:ext cx="2546415" cy="2520000"/>
          </a:xfrm>
          <a:prstGeom prst="rect">
            <a:avLst/>
          </a:prstGeom>
        </p:spPr>
      </p:pic>
    </p:spTree>
    <p:extLst>
      <p:ext uri="{BB962C8B-B14F-4D97-AF65-F5344CB8AC3E}">
        <p14:creationId xmlns:p14="http://schemas.microsoft.com/office/powerpoint/2010/main" val="160484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197427" y="1741714"/>
            <a:ext cx="9797143" cy="1097689"/>
          </a:xfrm>
        </p:spPr>
        <p:txBody>
          <a:bodyPr>
            <a:normAutofit fontScale="90000"/>
          </a:bodyPr>
          <a:lstStyle/>
          <a:p>
            <a:r>
              <a:rPr lang="hr-HR" sz="3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Kvarner International </a:t>
            </a:r>
            <a:r>
              <a:rPr lang="hr-HR" sz="3800" b="1"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Wine</a:t>
            </a:r>
            <a:r>
              <a:rPr lang="hr-HR" sz="3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hr-HR" sz="3800" b="1"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Trophy</a:t>
            </a:r>
            <a:r>
              <a:rPr lang="hr-HR" sz="3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2025.</a:t>
            </a:r>
            <a:br>
              <a:rPr lang="hr-HR" sz="3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hr-HR" sz="3800" b="1"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Masterclass</a:t>
            </a:r>
            <a:r>
              <a:rPr lang="hr-HR" sz="3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predstavljanje šampiona</a:t>
            </a:r>
          </a:p>
        </p:txBody>
      </p:sp>
      <p:sp>
        <p:nvSpPr>
          <p:cNvPr id="3" name="Podnaslov 2"/>
          <p:cNvSpPr>
            <a:spLocks noGrp="1"/>
          </p:cNvSpPr>
          <p:nvPr>
            <p:ph type="subTitle" idx="1"/>
          </p:nvPr>
        </p:nvSpPr>
        <p:spPr>
          <a:xfrm>
            <a:off x="1523999" y="5804452"/>
            <a:ext cx="9144000" cy="379508"/>
          </a:xfrm>
        </p:spPr>
        <p:txBody>
          <a:bodyPr>
            <a:normAutofit/>
          </a:bodyPr>
          <a:lstStyle/>
          <a:p>
            <a:r>
              <a:rPr lang="hr-HR" sz="1600" dirty="0"/>
              <a:t>Rijeka, </a:t>
            </a:r>
            <a:r>
              <a:rPr lang="hr-HR" sz="1600" dirty="0" err="1"/>
              <a:t>Wine&amp;Co</a:t>
            </a:r>
            <a:r>
              <a:rPr lang="hr-HR" sz="1600" dirty="0"/>
              <a:t>, 16. travnja 2025.</a:t>
            </a:r>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9" y="2839403"/>
            <a:ext cx="4309355" cy="2874340"/>
          </a:xfrm>
          <a:prstGeom prst="rect">
            <a:avLst/>
          </a:prstGeom>
        </p:spPr>
      </p:pic>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9284" y="2839403"/>
            <a:ext cx="4309356" cy="2874340"/>
          </a:xfrm>
          <a:prstGeom prst="rect">
            <a:avLst/>
          </a:prstGeom>
        </p:spPr>
      </p:pic>
    </p:spTree>
    <p:extLst>
      <p:ext uri="{BB962C8B-B14F-4D97-AF65-F5344CB8AC3E}">
        <p14:creationId xmlns:p14="http://schemas.microsoft.com/office/powerpoint/2010/main" val="2096079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95976" y="2095625"/>
            <a:ext cx="5491501" cy="3646455"/>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ocjenjeno ružičasto vino redovne berbe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Kvarner International rose </a:t>
            </a:r>
            <a:r>
              <a:rPr lang="hr-HR" sz="1500" b="1" dirty="0" err="1">
                <a:latin typeface="Tahoma" panose="020B0604030504040204" pitchFamily="34" charset="0"/>
                <a:ea typeface="Tahoma" panose="020B0604030504040204" pitchFamily="34" charset="0"/>
                <a:cs typeface="Tahoma" panose="020B0604030504040204" pitchFamily="34" charset="0"/>
              </a:rPr>
              <a:t>Wine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Trophy</a:t>
            </a:r>
            <a:r>
              <a:rPr lang="hr-HR" sz="1500" b="1" dirty="0">
                <a:latin typeface="Tahoma" panose="020B0604030504040204" pitchFamily="34" charset="0"/>
                <a:ea typeface="Tahoma" panose="020B0604030504040204" pitchFamily="34" charset="0"/>
                <a:cs typeface="Tahoma" panose="020B0604030504040204" pitchFamily="34" charset="0"/>
              </a:rPr>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Rose SL, berba 2024. , Vinska kuća </a:t>
            </a:r>
            <a:r>
              <a:rPr lang="hr-HR" sz="1500" b="1" dirty="0" err="1">
                <a:latin typeface="Tahoma" panose="020B0604030504040204" pitchFamily="34" charset="0"/>
                <a:ea typeface="Tahoma" panose="020B0604030504040204" pitchFamily="34" charset="0"/>
                <a:cs typeface="Tahoma" panose="020B0604030504040204" pitchFamily="34" charset="0"/>
              </a:rPr>
              <a:t>Pavlomir</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cabernet sauvignon</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poluslatko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Opatija – Rijeka - Vinodol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a:t>
            </a:r>
            <a:r>
              <a:rPr lang="hr-HR" sz="1500" dirty="0" err="1">
                <a:latin typeface="Tahoma" panose="020B0604030504040204" pitchFamily="34" charset="0"/>
                <a:ea typeface="Tahoma" panose="020B0604030504040204" pitchFamily="34" charset="0"/>
                <a:cs typeface="Tahoma" panose="020B0604030504040204" pitchFamily="34" charset="0"/>
              </a:rPr>
              <a:t>Pavlomir</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15-20 godina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5-10 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jug-jugozapad</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ilovasta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prešanje, 2 h </a:t>
            </a:r>
            <a:r>
              <a:rPr lang="hr-HR" sz="1500" dirty="0" err="1">
                <a:latin typeface="Tahoma" panose="020B0604030504040204" pitchFamily="34" charset="0"/>
                <a:ea typeface="Tahoma" panose="020B0604030504040204" pitchFamily="34" charset="0"/>
                <a:cs typeface="Tahoma" panose="020B0604030504040204" pitchFamily="34" charset="0"/>
              </a:rPr>
              <a:t>maceracija</a:t>
            </a:r>
            <a:r>
              <a:rPr lang="hr-HR" sz="1500" dirty="0">
                <a:latin typeface="Tahoma" panose="020B0604030504040204" pitchFamily="34" charset="0"/>
                <a:ea typeface="Tahoma" panose="020B0604030504040204" pitchFamily="34" charset="0"/>
                <a:cs typeface="Tahoma" panose="020B0604030504040204" pitchFamily="34" charset="0"/>
              </a:rPr>
              <a:t> u preši, samotok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a:t>
            </a:r>
            <a:r>
              <a:rPr lang="hr-HR" sz="1500" dirty="0" err="1">
                <a:latin typeface="Tahoma" panose="020B0604030504040204" pitchFamily="34" charset="0"/>
                <a:ea typeface="Tahoma" panose="020B0604030504040204" pitchFamily="34" charset="0"/>
                <a:cs typeface="Tahoma" panose="020B0604030504040204" pitchFamily="34" charset="0"/>
              </a:rPr>
              <a:t>inox</a:t>
            </a:r>
            <a:r>
              <a:rPr lang="hr-HR" sz="1500" dirty="0">
                <a:latin typeface="Tahoma" panose="020B0604030504040204" pitchFamily="34" charset="0"/>
                <a:ea typeface="Tahoma" panose="020B0604030504040204" pitchFamily="34" charset="0"/>
                <a:cs typeface="Tahoma" panose="020B0604030504040204" pitchFamily="34" charset="0"/>
              </a:rPr>
              <a:t> 6 mjeseci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11,5 % vol.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5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40 g/L</a:t>
            </a:r>
          </a:p>
        </p:txBody>
      </p:sp>
      <p:pic>
        <p:nvPicPr>
          <p:cNvPr id="3"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52" y="1938853"/>
            <a:ext cx="832751" cy="3960000"/>
          </a:xfrm>
          <a:prstGeom prst="rect">
            <a:avLst/>
          </a:prstGeom>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4081" y="3497562"/>
            <a:ext cx="2806423" cy="216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1411" y="914046"/>
            <a:ext cx="2551765" cy="2520000"/>
          </a:xfrm>
          <a:prstGeom prst="rect">
            <a:avLst/>
          </a:prstGeom>
        </p:spPr>
      </p:pic>
    </p:spTree>
    <p:extLst>
      <p:ext uri="{BB962C8B-B14F-4D97-AF65-F5344CB8AC3E}">
        <p14:creationId xmlns:p14="http://schemas.microsoft.com/office/powerpoint/2010/main" val="3783310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34009" y="2064645"/>
            <a:ext cx="6321286" cy="3674375"/>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ocijenjeno vino od autohtone sorte vinove loze Hrvatske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Croatian </a:t>
            </a:r>
            <a:r>
              <a:rPr lang="hr-HR" sz="1500" b="1" dirty="0" err="1">
                <a:latin typeface="Tahoma" panose="020B0604030504040204" pitchFamily="34" charset="0"/>
                <a:ea typeface="Tahoma" panose="020B0604030504040204" pitchFamily="34" charset="0"/>
                <a:cs typeface="Tahoma" panose="020B0604030504040204" pitchFamily="34" charset="0"/>
              </a:rPr>
              <a:t>Native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Wine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Trophy</a:t>
            </a:r>
            <a:r>
              <a:rPr lang="hr-HR" sz="1500" b="1" dirty="0">
                <a:latin typeface="Tahoma" panose="020B0604030504040204" pitchFamily="34" charset="0"/>
                <a:ea typeface="Tahoma" panose="020B0604030504040204" pitchFamily="34" charset="0"/>
                <a:cs typeface="Tahoma" panose="020B0604030504040204" pitchFamily="34" charset="0"/>
              </a:rPr>
              <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Sv. Ivan, (sorta Žlahtina), berba 2017., Kuća vina Ivan </a:t>
            </a:r>
            <a:r>
              <a:rPr lang="hr-HR" sz="1500" b="1" dirty="0" err="1">
                <a:latin typeface="Tahoma" panose="020B0604030504040204" pitchFamily="34" charset="0"/>
                <a:ea typeface="Tahoma" panose="020B0604030504040204" pitchFamily="34" charset="0"/>
                <a:cs typeface="Tahoma" panose="020B0604030504040204" pitchFamily="34" charset="0"/>
              </a:rPr>
              <a:t>Katunar</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Žlahtina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desertno vino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Krk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a:t>
            </a:r>
            <a:r>
              <a:rPr lang="hr-HR" sz="1500" dirty="0" err="1">
                <a:latin typeface="Tahoma" panose="020B0604030504040204" pitchFamily="34" charset="0"/>
                <a:ea typeface="Tahoma" panose="020B0604030504040204" pitchFamily="34" charset="0"/>
                <a:cs typeface="Tahoma" panose="020B0604030504040204" pitchFamily="34" charset="0"/>
              </a:rPr>
              <a:t>Mestinjak</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20 godina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100 metara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a:t>
            </a:r>
            <a:r>
              <a:rPr lang="hr-HR" sz="1500" dirty="0" err="1">
                <a:latin typeface="Tahoma" panose="020B0604030504040204" pitchFamily="34" charset="0"/>
                <a:ea typeface="Tahoma" panose="020B0604030504040204" pitchFamily="34" charset="0"/>
                <a:cs typeface="Tahoma" panose="020B0604030504040204" pitchFamily="34" charset="0"/>
              </a:rPr>
              <a:t>Mestinjak</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pjeskovita crvenica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ručna selekcija grožđa, </a:t>
            </a:r>
            <a:r>
              <a:rPr lang="hr-HR" sz="1500" dirty="0" err="1">
                <a:latin typeface="Tahoma" panose="020B0604030504040204" pitchFamily="34" charset="0"/>
                <a:ea typeface="Tahoma" panose="020B0604030504040204" pitchFamily="34" charset="0"/>
                <a:cs typeface="Tahoma" panose="020B0604030504040204" pitchFamily="34" charset="0"/>
              </a:rPr>
              <a:t>maceracija</a:t>
            </a:r>
            <a:r>
              <a:rPr lang="hr-HR" sz="1500" dirty="0">
                <a:latin typeface="Tahoma" panose="020B0604030504040204" pitchFamily="34" charset="0"/>
                <a:ea typeface="Tahoma" panose="020B0604030504040204" pitchFamily="34" charset="0"/>
                <a:cs typeface="Tahoma" panose="020B0604030504040204" pitchFamily="34" charset="0"/>
              </a:rPr>
              <a:t> 30 dana, fermentacija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male drvene bačvice 4 godine i 12 mjeseci u boci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14,7 % vol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5,0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144,3 g/L</a:t>
            </a:r>
          </a:p>
        </p:txBody>
      </p:sp>
      <p:pic>
        <p:nvPicPr>
          <p:cNvPr id="3"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410" y="1921833"/>
            <a:ext cx="750322" cy="3960000"/>
          </a:xfrm>
          <a:prstGeom prst="rect">
            <a:avLst/>
          </a:prstGeom>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0181" y="2441378"/>
            <a:ext cx="2546415" cy="252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2348" y="2641832"/>
            <a:ext cx="2944594" cy="2520000"/>
          </a:xfrm>
          <a:prstGeom prst="rect">
            <a:avLst/>
          </a:prstGeom>
        </p:spPr>
      </p:pic>
    </p:spTree>
    <p:extLst>
      <p:ext uri="{BB962C8B-B14F-4D97-AF65-F5344CB8AC3E}">
        <p14:creationId xmlns:p14="http://schemas.microsoft.com/office/powerpoint/2010/main" val="1454728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3441668" y="2018993"/>
            <a:ext cx="5797095" cy="3862840"/>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najbolje ocjenjeno vino – ukupni šampion ocjenjivanja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Kvarner International </a:t>
            </a:r>
            <a:r>
              <a:rPr lang="hr-HR" sz="1500" b="1" dirty="0" err="1">
                <a:latin typeface="Tahoma" panose="020B0604030504040204" pitchFamily="34" charset="0"/>
                <a:ea typeface="Tahoma" panose="020B0604030504040204" pitchFamily="34" charset="0"/>
                <a:cs typeface="Tahoma" panose="020B0604030504040204" pitchFamily="34" charset="0"/>
              </a:rPr>
              <a:t>Wine</a:t>
            </a:r>
            <a:r>
              <a:rPr lang="hr-HR" sz="1500" b="1" dirty="0">
                <a:latin typeface="Tahoma" panose="020B0604030504040204" pitchFamily="34" charset="0"/>
                <a:ea typeface="Tahoma" panose="020B0604030504040204" pitchFamily="34" charset="0"/>
                <a:cs typeface="Tahoma" panose="020B0604030504040204" pitchFamily="34" charset="0"/>
              </a:rPr>
              <a:t> </a:t>
            </a:r>
            <a:r>
              <a:rPr lang="hr-HR" sz="1500" b="1" dirty="0" err="1">
                <a:latin typeface="Tahoma" panose="020B0604030504040204" pitchFamily="34" charset="0"/>
                <a:ea typeface="Tahoma" panose="020B0604030504040204" pitchFamily="34" charset="0"/>
                <a:cs typeface="Tahoma" panose="020B0604030504040204" pitchFamily="34" charset="0"/>
              </a:rPr>
              <a:t>Trophy</a:t>
            </a:r>
            <a:r>
              <a:rPr lang="hr-HR" sz="1500" b="1" dirty="0">
                <a:latin typeface="Tahoma" panose="020B0604030504040204" pitchFamily="34" charset="0"/>
                <a:ea typeface="Tahoma" panose="020B0604030504040204" pitchFamily="34" charset="0"/>
                <a:cs typeface="Tahoma" panose="020B0604030504040204" pitchFamily="34" charset="0"/>
              </a:rPr>
              <a:t> 2025.</a:t>
            </a:r>
            <a:br>
              <a:rPr lang="hr-HR" sz="1500" b="1" dirty="0">
                <a:latin typeface="Tahoma" panose="020B0604030504040204" pitchFamily="34" charset="0"/>
                <a:ea typeface="Tahoma" panose="020B0604030504040204" pitchFamily="34" charset="0"/>
                <a:cs typeface="Tahoma" panose="020B0604030504040204" pitchFamily="34" charset="0"/>
              </a:rPr>
            </a:br>
            <a:r>
              <a:rPr lang="hr-HR" sz="1500" b="1" dirty="0">
                <a:latin typeface="Tahoma" panose="020B0604030504040204" pitchFamily="34" charset="0"/>
                <a:ea typeface="Tahoma" panose="020B0604030504040204" pitchFamily="34" charset="0"/>
                <a:cs typeface="Tahoma" panose="020B0604030504040204" pitchFamily="34" charset="0"/>
              </a:rPr>
              <a:t>Traminac, izborna berba prosušenih bobica, berba 2015., Vina </a:t>
            </a:r>
            <a:r>
              <a:rPr lang="hr-HR" sz="1500" b="1" dirty="0" err="1">
                <a:latin typeface="Tahoma" panose="020B0604030504040204" pitchFamily="34" charset="0"/>
                <a:ea typeface="Tahoma" panose="020B0604030504040204" pitchFamily="34" charset="0"/>
                <a:cs typeface="Tahoma" panose="020B0604030504040204" pitchFamily="34" charset="0"/>
              </a:rPr>
              <a:t>Đurinski</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Sorta grožđa: Traminac crveni</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Kategorija: Predikatno vino</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Vinogorje: Zaprešić</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Vinograd: </a:t>
            </a:r>
            <a:r>
              <a:rPr lang="hr-HR" sz="1500" dirty="0" err="1">
                <a:latin typeface="Tahoma" panose="020B0604030504040204" pitchFamily="34" charset="0"/>
                <a:ea typeface="Tahoma" panose="020B0604030504040204" pitchFamily="34" charset="0"/>
                <a:cs typeface="Tahoma" panose="020B0604030504040204" pitchFamily="34" charset="0"/>
              </a:rPr>
              <a:t>Zanovače</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Starost vinograda: 18 godina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Nadmorska visina vinograda: 220 m</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Položaj vinograda: Jugozapad</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Sastav zemlje: ilovača- pjeskovita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Vinifikacija: prešanje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Dozrijevanje: u </a:t>
            </a:r>
            <a:r>
              <a:rPr lang="hr-HR" sz="1500" dirty="0" err="1">
                <a:latin typeface="Tahoma" panose="020B0604030504040204" pitchFamily="34" charset="0"/>
                <a:ea typeface="Tahoma" panose="020B0604030504040204" pitchFamily="34" charset="0"/>
                <a:cs typeface="Tahoma" panose="020B0604030504040204" pitchFamily="34" charset="0"/>
              </a:rPr>
              <a:t>inoxu</a:t>
            </a:r>
            <a:r>
              <a:rPr lang="hr-HR" sz="1500" dirty="0">
                <a:latin typeface="Tahoma" panose="020B0604030504040204" pitchFamily="34" charset="0"/>
                <a:ea typeface="Tahoma" panose="020B0604030504040204" pitchFamily="34" charset="0"/>
                <a:cs typeface="Tahoma" panose="020B0604030504040204" pitchFamily="34" charset="0"/>
              </a:rPr>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Sadržaj alkohola: 11,5 %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Ukupna kiselina: 5,5 g/L</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err="1">
                <a:latin typeface="Tahoma" panose="020B0604030504040204" pitchFamily="34" charset="0"/>
                <a:ea typeface="Tahoma" panose="020B0604030504040204" pitchFamily="34" charset="0"/>
                <a:cs typeface="Tahoma" panose="020B0604030504040204" pitchFamily="34" charset="0"/>
              </a:rPr>
              <a:t>Neprovreli</a:t>
            </a:r>
            <a:r>
              <a:rPr lang="hr-HR" sz="1500" dirty="0">
                <a:latin typeface="Tahoma" panose="020B0604030504040204" pitchFamily="34" charset="0"/>
                <a:ea typeface="Tahoma" panose="020B0604030504040204" pitchFamily="34" charset="0"/>
                <a:cs typeface="Tahoma" panose="020B0604030504040204" pitchFamily="34" charset="0"/>
              </a:rPr>
              <a:t> šećer: 180 g/L</a:t>
            </a: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726" y="1921833"/>
            <a:ext cx="791108" cy="3960000"/>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5911" y="3361833"/>
            <a:ext cx="2551765" cy="2520000"/>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497" y="1125960"/>
            <a:ext cx="2944594" cy="2520000"/>
          </a:xfrm>
          <a:prstGeom prst="rect">
            <a:avLst/>
          </a:prstGeom>
        </p:spPr>
      </p:pic>
    </p:spTree>
    <p:extLst>
      <p:ext uri="{BB962C8B-B14F-4D97-AF65-F5344CB8AC3E}">
        <p14:creationId xmlns:p14="http://schemas.microsoft.com/office/powerpoint/2010/main" val="3223329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5094565" y="5625547"/>
            <a:ext cx="2002867" cy="339380"/>
          </a:xfrm>
        </p:spPr>
        <p:txBody>
          <a:bodyPr>
            <a:noAutofit/>
          </a:bodyPr>
          <a:lstStyle/>
          <a:p>
            <a:pPr algn="l"/>
            <a:r>
              <a:rPr lang="hr-HR" sz="1500" b="1" dirty="0">
                <a:latin typeface="Tahoma" panose="020B0604030504040204" pitchFamily="34" charset="0"/>
                <a:ea typeface="Tahoma" panose="020B0604030504040204" pitchFamily="34" charset="0"/>
                <a:cs typeface="Tahoma" panose="020B0604030504040204" pitchFamily="34" charset="0"/>
              </a:rPr>
              <a:t>HVALA na pažnji.</a:t>
            </a:r>
            <a:endParaRPr lang="hr-HR" sz="1500" dirty="0">
              <a:latin typeface="Tahoma" panose="020B0604030504040204" pitchFamily="34" charset="0"/>
              <a:ea typeface="Tahoma" panose="020B0604030504040204" pitchFamily="34" charset="0"/>
              <a:cs typeface="Tahoma" panose="020B0604030504040204" pitchFamily="34" charset="0"/>
            </a:endParaRP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873" y="2156791"/>
            <a:ext cx="5200534" cy="3468756"/>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7247" y="2156790"/>
            <a:ext cx="5200534" cy="3468757"/>
          </a:xfrm>
          <a:prstGeom prst="rect">
            <a:avLst/>
          </a:prstGeom>
        </p:spPr>
      </p:pic>
    </p:spTree>
    <p:extLst>
      <p:ext uri="{BB962C8B-B14F-4D97-AF65-F5344CB8AC3E}">
        <p14:creationId xmlns:p14="http://schemas.microsoft.com/office/powerpoint/2010/main" val="3891570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524000" y="5247860"/>
            <a:ext cx="9144000" cy="796951"/>
          </a:xfrm>
        </p:spPr>
        <p:txBody>
          <a:bodyPr>
            <a:normAutofit/>
          </a:bodyPr>
          <a:lstStyle/>
          <a:p>
            <a:r>
              <a:rPr lang="hr-HR" sz="1000" i="1" dirty="0">
                <a:latin typeface="Tahoma" panose="020B0604030504040204" pitchFamily="34" charset="0"/>
                <a:ea typeface="Tahoma" panose="020B0604030504040204" pitchFamily="34" charset="0"/>
                <a:cs typeface="Tahoma" panose="020B0604030504040204" pitchFamily="34" charset="0"/>
              </a:rPr>
              <a:t>dr.sc. Ivana </a:t>
            </a:r>
            <a:r>
              <a:rPr lang="hr-HR" sz="1000" i="1" dirty="0" err="1">
                <a:latin typeface="Tahoma" panose="020B0604030504040204" pitchFamily="34" charset="0"/>
                <a:ea typeface="Tahoma" panose="020B0604030504040204" pitchFamily="34" charset="0"/>
                <a:cs typeface="Tahoma" panose="020B0604030504040204" pitchFamily="34" charset="0"/>
              </a:rPr>
              <a:t>Puhelek</a:t>
            </a:r>
            <a:r>
              <a:rPr lang="hr-HR" sz="1000" i="1" dirty="0">
                <a:latin typeface="Tahoma" panose="020B0604030504040204" pitchFamily="34" charset="0"/>
                <a:ea typeface="Tahoma" panose="020B0604030504040204" pitchFamily="34" charset="0"/>
                <a:cs typeface="Tahoma" panose="020B0604030504040204" pitchFamily="34" charset="0"/>
              </a:rPr>
              <a:t>    </a:t>
            </a:r>
            <a:r>
              <a:rPr lang="hr-HR" sz="1000" i="1" dirty="0" smtClean="0">
                <a:latin typeface="Tahoma" panose="020B0604030504040204" pitchFamily="34" charset="0"/>
                <a:ea typeface="Tahoma" panose="020B0604030504040204" pitchFamily="34" charset="0"/>
                <a:cs typeface="Tahoma" panose="020B0604030504040204" pitchFamily="34" charset="0"/>
              </a:rPr>
              <a:t>                                                                     </a:t>
            </a:r>
            <a:r>
              <a:rPr lang="hr-HR" sz="1000" i="1" dirty="0">
                <a:latin typeface="Tahoma" panose="020B0604030504040204" pitchFamily="34" charset="0"/>
                <a:ea typeface="Tahoma" panose="020B0604030504040204" pitchFamily="34" charset="0"/>
                <a:cs typeface="Tahoma" panose="020B0604030504040204" pitchFamily="34" charset="0"/>
              </a:rPr>
              <a:t>dr.sc. Ines Matić </a:t>
            </a:r>
            <a:r>
              <a:rPr lang="hr-HR" sz="1000" i="1" dirty="0" err="1">
                <a:latin typeface="Tahoma" panose="020B0604030504040204" pitchFamily="34" charset="0"/>
                <a:ea typeface="Tahoma" panose="020B0604030504040204" pitchFamily="34" charset="0"/>
                <a:cs typeface="Tahoma" panose="020B0604030504040204" pitchFamily="34" charset="0"/>
              </a:rPr>
              <a:t>Matešković</a:t>
            </a:r>
            <a:endParaRPr lang="hr-HR" sz="1000" i="1" dirty="0">
              <a:latin typeface="Tahoma" panose="020B0604030504040204" pitchFamily="34" charset="0"/>
              <a:ea typeface="Tahoma" panose="020B0604030504040204" pitchFamily="34" charset="0"/>
              <a:cs typeface="Tahoma" panose="020B0604030504040204" pitchFamily="34" charset="0"/>
            </a:endParaRPr>
          </a:p>
          <a:p>
            <a:r>
              <a:rPr lang="hr-HR" sz="1600" dirty="0"/>
              <a:t>Rijeka, </a:t>
            </a:r>
            <a:r>
              <a:rPr lang="hr-HR" sz="1600" dirty="0" err="1"/>
              <a:t>Wine&amp;Co</a:t>
            </a:r>
            <a:r>
              <a:rPr lang="hr-HR" sz="1600" dirty="0"/>
              <a:t>, 16. travnja 2025.</a:t>
            </a:r>
            <a:endParaRPr lang="hr-HR" sz="1600" dirty="0"/>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8050" y="75718"/>
            <a:ext cx="2595900" cy="1396029"/>
          </a:xfrm>
          <a:prstGeom prst="rect">
            <a:avLst/>
          </a:prstGeom>
        </p:spPr>
      </p:pic>
      <p:sp>
        <p:nvSpPr>
          <p:cNvPr id="5" name="Naslov 4"/>
          <p:cNvSpPr>
            <a:spLocks noGrp="1"/>
          </p:cNvSpPr>
          <p:nvPr>
            <p:ph type="ctrTitle"/>
          </p:nvPr>
        </p:nvSpPr>
        <p:spPr/>
        <p:txBody>
          <a:bodyPr/>
          <a:lstStyle/>
          <a:p>
            <a:endParaRPr lang="hr-HR"/>
          </a:p>
        </p:txBody>
      </p:sp>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4111" y="1471748"/>
            <a:ext cx="2517408" cy="3776111"/>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8916" y="1471749"/>
            <a:ext cx="2518715" cy="3776111"/>
          </a:xfrm>
          <a:prstGeom prst="rect">
            <a:avLst/>
          </a:prstGeom>
        </p:spPr>
      </p:pic>
    </p:spTree>
    <p:extLst>
      <p:ext uri="{BB962C8B-B14F-4D97-AF65-F5344CB8AC3E}">
        <p14:creationId xmlns:p14="http://schemas.microsoft.com/office/powerpoint/2010/main" val="411484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576469" y="1958008"/>
            <a:ext cx="9462053" cy="3887650"/>
          </a:xfrm>
        </p:spPr>
        <p:txBody>
          <a:bodyPr>
            <a:noAutofit/>
          </a:bodyPr>
          <a:lstStyle/>
          <a:p>
            <a:pPr algn="l"/>
            <a:r>
              <a:rPr lang="hr-HR" sz="1800" b="1" dirty="0">
                <a:latin typeface="Tahoma" panose="020B0604030504040204" pitchFamily="34" charset="0"/>
                <a:ea typeface="Tahoma" panose="020B0604030504040204" pitchFamily="34" charset="0"/>
                <a:cs typeface="Tahoma" panose="020B0604030504040204" pitchFamily="34" charset="0"/>
              </a:rPr>
              <a:t>KVARNER INTERNATIONAL WINE TROPHY 2025.</a:t>
            </a:r>
            <a:br>
              <a:rPr lang="hr-HR" sz="1800" b="1" dirty="0">
                <a:latin typeface="Tahoma" panose="020B0604030504040204" pitchFamily="34" charset="0"/>
                <a:ea typeface="Tahoma" panose="020B0604030504040204" pitchFamily="34" charset="0"/>
                <a:cs typeface="Tahoma" panose="020B0604030504040204" pitchFamily="34" charset="0"/>
              </a:rPr>
            </a:br>
            <a:r>
              <a:rPr lang="hr-HR" sz="1800" dirty="0">
                <a:latin typeface="Tahoma" panose="020B0604030504040204" pitchFamily="34" charset="0"/>
                <a:ea typeface="Tahoma" panose="020B0604030504040204" pitchFamily="34" charset="0"/>
                <a:cs typeface="Tahoma" panose="020B0604030504040204" pitchFamily="34" charset="0"/>
              </a:rPr>
              <a:t> </a:t>
            </a:r>
            <a:br>
              <a:rPr lang="hr-HR" sz="1800" dirty="0">
                <a:latin typeface="Tahoma" panose="020B0604030504040204" pitchFamily="34" charset="0"/>
                <a:ea typeface="Tahoma" panose="020B0604030504040204" pitchFamily="34" charset="0"/>
                <a:cs typeface="Tahoma" panose="020B0604030504040204" pitchFamily="34" charset="0"/>
              </a:rPr>
            </a:br>
            <a:r>
              <a:rPr lang="hr-HR" sz="1800" dirty="0">
                <a:latin typeface="Tahoma" panose="020B0604030504040204" pitchFamily="34" charset="0"/>
                <a:ea typeface="Tahoma" panose="020B0604030504040204" pitchFamily="34" charset="0"/>
                <a:cs typeface="Tahoma" panose="020B0604030504040204" pitchFamily="34" charset="0"/>
              </a:rPr>
              <a:t>Ocjenjivanje vina </a:t>
            </a:r>
            <a:r>
              <a:rPr lang="hr-HR" sz="1800" b="1" dirty="0">
                <a:latin typeface="Tahoma" panose="020B0604030504040204" pitchFamily="34" charset="0"/>
                <a:ea typeface="Tahoma" panose="020B0604030504040204" pitchFamily="34" charset="0"/>
                <a:cs typeface="Tahoma" panose="020B0604030504040204" pitchFamily="34" charset="0"/>
              </a:rPr>
              <a:t>Kvarner International </a:t>
            </a:r>
            <a:r>
              <a:rPr lang="hr-HR" sz="1800" b="1" dirty="0" err="1">
                <a:latin typeface="Tahoma" panose="020B0604030504040204" pitchFamily="34" charset="0"/>
                <a:ea typeface="Tahoma" panose="020B0604030504040204" pitchFamily="34" charset="0"/>
                <a:cs typeface="Tahoma" panose="020B0604030504040204" pitchFamily="34" charset="0"/>
              </a:rPr>
              <a:t>Wine</a:t>
            </a:r>
            <a:r>
              <a:rPr lang="hr-HR" sz="1800" b="1" dirty="0">
                <a:latin typeface="Tahoma" panose="020B0604030504040204" pitchFamily="34" charset="0"/>
                <a:ea typeface="Tahoma" panose="020B0604030504040204" pitchFamily="34" charset="0"/>
                <a:cs typeface="Tahoma" panose="020B0604030504040204" pitchFamily="34" charset="0"/>
              </a:rPr>
              <a:t> </a:t>
            </a:r>
            <a:r>
              <a:rPr lang="hr-HR" sz="1800" b="1" dirty="0" err="1">
                <a:latin typeface="Tahoma" panose="020B0604030504040204" pitchFamily="34" charset="0"/>
                <a:ea typeface="Tahoma" panose="020B0604030504040204" pitchFamily="34" charset="0"/>
                <a:cs typeface="Tahoma" panose="020B0604030504040204" pitchFamily="34" charset="0"/>
              </a:rPr>
              <a:t>Trophy</a:t>
            </a:r>
            <a:r>
              <a:rPr lang="hr-HR" sz="1800" b="1" dirty="0">
                <a:latin typeface="Tahoma" panose="020B0604030504040204" pitchFamily="34" charset="0"/>
                <a:ea typeface="Tahoma" panose="020B0604030504040204" pitchFamily="34" charset="0"/>
                <a:cs typeface="Tahoma" panose="020B0604030504040204" pitchFamily="34" charset="0"/>
              </a:rPr>
              <a:t> 2025</a:t>
            </a:r>
            <a:r>
              <a:rPr lang="hr-HR" sz="1800" dirty="0">
                <a:latin typeface="Tahoma" panose="020B0604030504040204" pitchFamily="34" charset="0"/>
                <a:ea typeface="Tahoma" panose="020B0604030504040204" pitchFamily="34" charset="0"/>
                <a:cs typeface="Tahoma" panose="020B0604030504040204" pitchFamily="34" charset="0"/>
              </a:rPr>
              <a:t>. održano je 7. ožujka 2025. u </a:t>
            </a:r>
            <a:r>
              <a:rPr lang="hr-HR" sz="1800" dirty="0" err="1">
                <a:latin typeface="Tahoma" panose="020B0604030504040204" pitchFamily="34" charset="0"/>
                <a:ea typeface="Tahoma" panose="020B0604030504040204" pitchFamily="34" charset="0"/>
                <a:cs typeface="Tahoma" panose="020B0604030504040204" pitchFamily="34" charset="0"/>
              </a:rPr>
              <a:t>pršutani</a:t>
            </a:r>
            <a:r>
              <a:rPr lang="hr-HR" sz="1800" dirty="0">
                <a:latin typeface="Tahoma" panose="020B0604030504040204" pitchFamily="34" charset="0"/>
                <a:ea typeface="Tahoma" panose="020B0604030504040204" pitchFamily="34" charset="0"/>
                <a:cs typeface="Tahoma" panose="020B0604030504040204" pitchFamily="34" charset="0"/>
              </a:rPr>
              <a:t> PZ Gospoja u Vrbniku na otoku Krku. Vina je ocjenjivalo 25 ocjenjivača u 4 komisije, sastavljenih većinom od certificiranih ocjenjivača Hrvatske agencije za poljoprivredu i hranu, enologa, ali i </a:t>
            </a:r>
            <a:r>
              <a:rPr lang="hr-HR" sz="1800" dirty="0" err="1">
                <a:latin typeface="Tahoma" panose="020B0604030504040204" pitchFamily="34" charset="0"/>
                <a:ea typeface="Tahoma" panose="020B0604030504040204" pitchFamily="34" charset="0"/>
                <a:cs typeface="Tahoma" panose="020B0604030504040204" pitchFamily="34" charset="0"/>
              </a:rPr>
              <a:t>sommeliera</a:t>
            </a:r>
            <a:r>
              <a:rPr lang="hr-HR" sz="1800" dirty="0">
                <a:latin typeface="Tahoma" panose="020B0604030504040204" pitchFamily="34" charset="0"/>
                <a:ea typeface="Tahoma" panose="020B0604030504040204" pitchFamily="34" charset="0"/>
                <a:cs typeface="Tahoma" panose="020B0604030504040204" pitchFamily="34" charset="0"/>
              </a:rPr>
              <a:t> i vinskih novinara. Ocjenjeno je </a:t>
            </a:r>
            <a:r>
              <a:rPr lang="hr-HR" sz="1800" b="1" dirty="0">
                <a:latin typeface="Tahoma" panose="020B0604030504040204" pitchFamily="34" charset="0"/>
                <a:ea typeface="Tahoma" panose="020B0604030504040204" pitchFamily="34" charset="0"/>
                <a:cs typeface="Tahoma" panose="020B0604030504040204" pitchFamily="34" charset="0"/>
              </a:rPr>
              <a:t>256 uzoraka vina</a:t>
            </a:r>
            <a:r>
              <a:rPr lang="hr-HR" sz="1800" dirty="0">
                <a:latin typeface="Tahoma" panose="020B0604030504040204" pitchFamily="34" charset="0"/>
                <a:ea typeface="Tahoma" panose="020B0604030504040204" pitchFamily="34" charset="0"/>
                <a:cs typeface="Tahoma" panose="020B0604030504040204" pitchFamily="34" charset="0"/>
              </a:rPr>
              <a:t> proizvedenih od </a:t>
            </a:r>
            <a:r>
              <a:rPr lang="hr-HR" sz="1800" b="1" dirty="0">
                <a:latin typeface="Tahoma" panose="020B0604030504040204" pitchFamily="34" charset="0"/>
                <a:ea typeface="Tahoma" panose="020B0604030504040204" pitchFamily="34" charset="0"/>
                <a:cs typeface="Tahoma" panose="020B0604030504040204" pitchFamily="34" charset="0"/>
              </a:rPr>
              <a:t>41 sorte grožđa</a:t>
            </a:r>
            <a:r>
              <a:rPr lang="hr-HR" sz="1800" dirty="0">
                <a:latin typeface="Tahoma" panose="020B0604030504040204" pitchFamily="34" charset="0"/>
                <a:ea typeface="Tahoma" panose="020B0604030504040204" pitchFamily="34" charset="0"/>
                <a:cs typeface="Tahoma" panose="020B0604030504040204" pitchFamily="34" charset="0"/>
              </a:rPr>
              <a:t> vinove loze, od  </a:t>
            </a:r>
            <a:r>
              <a:rPr lang="hr-HR" sz="1800" b="1" dirty="0">
                <a:latin typeface="Tahoma" panose="020B0604030504040204" pitchFamily="34" charset="0"/>
                <a:ea typeface="Tahoma" panose="020B0604030504040204" pitchFamily="34" charset="0"/>
                <a:cs typeface="Tahoma" panose="020B0604030504040204" pitchFamily="34" charset="0"/>
              </a:rPr>
              <a:t>90 proizvođača vina </a:t>
            </a:r>
            <a:r>
              <a:rPr lang="hr-HR" sz="1800" dirty="0">
                <a:latin typeface="Tahoma" panose="020B0604030504040204" pitchFamily="34" charset="0"/>
                <a:ea typeface="Tahoma" panose="020B0604030504040204" pitchFamily="34" charset="0"/>
                <a:cs typeface="Tahoma" panose="020B0604030504040204" pitchFamily="34" charset="0"/>
              </a:rPr>
              <a:t>iz </a:t>
            </a:r>
            <a:r>
              <a:rPr lang="hr-HR" sz="1800" b="1" dirty="0">
                <a:latin typeface="Tahoma" panose="020B0604030504040204" pitchFamily="34" charset="0"/>
                <a:ea typeface="Tahoma" panose="020B0604030504040204" pitchFamily="34" charset="0"/>
                <a:cs typeface="Tahoma" panose="020B0604030504040204" pitchFamily="34" charset="0"/>
              </a:rPr>
              <a:t>6 zemalja.</a:t>
            </a:r>
            <a:r>
              <a:rPr lang="hr-HR" sz="1800" dirty="0">
                <a:latin typeface="Tahoma" panose="020B0604030504040204" pitchFamily="34" charset="0"/>
                <a:ea typeface="Tahoma" panose="020B0604030504040204" pitchFamily="34" charset="0"/>
                <a:cs typeface="Tahoma" panose="020B0604030504040204" pitchFamily="34" charset="0"/>
              </a:rPr>
              <a:t> Vina su ocjenjivana međunarodno priznatom metodom 100 bodova, a na osnovu postignutog broja bodova vina su dobila slijedeća odličja:</a:t>
            </a:r>
            <a:br>
              <a:rPr lang="hr-HR" sz="1800" dirty="0">
                <a:latin typeface="Tahoma" panose="020B0604030504040204" pitchFamily="34" charset="0"/>
                <a:ea typeface="Tahoma" panose="020B0604030504040204" pitchFamily="34" charset="0"/>
                <a:cs typeface="Tahoma" panose="020B0604030504040204" pitchFamily="34" charset="0"/>
              </a:rPr>
            </a:br>
            <a:r>
              <a:rPr lang="hr-HR" sz="1800" dirty="0">
                <a:latin typeface="Tahoma" panose="020B0604030504040204" pitchFamily="34" charset="0"/>
                <a:ea typeface="Tahoma" panose="020B0604030504040204" pitchFamily="34" charset="0"/>
                <a:cs typeface="Tahoma" panose="020B0604030504040204" pitchFamily="34" charset="0"/>
              </a:rPr>
              <a:t/>
            </a:r>
            <a:br>
              <a:rPr lang="hr-HR" sz="1800" dirty="0">
                <a:latin typeface="Tahoma" panose="020B0604030504040204" pitchFamily="34" charset="0"/>
                <a:ea typeface="Tahoma" panose="020B0604030504040204" pitchFamily="34" charset="0"/>
                <a:cs typeface="Tahoma" panose="020B0604030504040204" pitchFamily="34" charset="0"/>
              </a:rPr>
            </a:br>
            <a:r>
              <a:rPr lang="hr-HR" sz="1800" dirty="0">
                <a:latin typeface="Tahoma" panose="020B0604030504040204" pitchFamily="34" charset="0"/>
                <a:ea typeface="Tahoma" panose="020B0604030504040204" pitchFamily="34" charset="0"/>
                <a:cs typeface="Tahoma" panose="020B0604030504040204" pitchFamily="34" charset="0"/>
              </a:rPr>
              <a:t>1. DIJAMANTNA DIPLOMA za vina koja postignu od 95 – 100 bodova, </a:t>
            </a:r>
            <a:r>
              <a:rPr lang="hr-HR" sz="1800" b="1" dirty="0">
                <a:latin typeface="Tahoma" panose="020B0604030504040204" pitchFamily="34" charset="0"/>
                <a:ea typeface="Tahoma" panose="020B0604030504040204" pitchFamily="34" charset="0"/>
                <a:cs typeface="Tahoma" panose="020B0604030504040204" pitchFamily="34" charset="0"/>
              </a:rPr>
              <a:t>10 vina -  4 %</a:t>
            </a:r>
            <a:r>
              <a:rPr lang="hr-HR" sz="1800" dirty="0">
                <a:latin typeface="Tahoma" panose="020B0604030504040204" pitchFamily="34" charset="0"/>
                <a:ea typeface="Tahoma" panose="020B0604030504040204" pitchFamily="34" charset="0"/>
                <a:cs typeface="Tahoma" panose="020B0604030504040204" pitchFamily="34" charset="0"/>
              </a:rPr>
              <a:t/>
            </a:r>
            <a:br>
              <a:rPr lang="hr-HR" sz="1800" dirty="0">
                <a:latin typeface="Tahoma" panose="020B0604030504040204" pitchFamily="34" charset="0"/>
                <a:ea typeface="Tahoma" panose="020B0604030504040204" pitchFamily="34" charset="0"/>
                <a:cs typeface="Tahoma" panose="020B0604030504040204" pitchFamily="34" charset="0"/>
              </a:rPr>
            </a:br>
            <a:r>
              <a:rPr lang="hr-HR" sz="1800" dirty="0">
                <a:latin typeface="Tahoma" panose="020B0604030504040204" pitchFamily="34" charset="0"/>
                <a:ea typeface="Tahoma" panose="020B0604030504040204" pitchFamily="34" charset="0"/>
                <a:cs typeface="Tahoma" panose="020B0604030504040204" pitchFamily="34" charset="0"/>
              </a:rPr>
              <a:t>2. ZLATNA DIPLOMA za vina koja postignu od 90 – 94,99 bodova, </a:t>
            </a:r>
            <a:r>
              <a:rPr lang="hr-HR" sz="1800" b="1" dirty="0">
                <a:latin typeface="Tahoma" panose="020B0604030504040204" pitchFamily="34" charset="0"/>
                <a:ea typeface="Tahoma" panose="020B0604030504040204" pitchFamily="34" charset="0"/>
                <a:cs typeface="Tahoma" panose="020B0604030504040204" pitchFamily="34" charset="0"/>
              </a:rPr>
              <a:t>74 vina - 29%</a:t>
            </a:r>
            <a:r>
              <a:rPr lang="hr-HR" sz="1800" dirty="0">
                <a:latin typeface="Tahoma" panose="020B0604030504040204" pitchFamily="34" charset="0"/>
                <a:ea typeface="Tahoma" panose="020B0604030504040204" pitchFamily="34" charset="0"/>
                <a:cs typeface="Tahoma" panose="020B0604030504040204" pitchFamily="34" charset="0"/>
              </a:rPr>
              <a:t/>
            </a:r>
            <a:br>
              <a:rPr lang="hr-HR" sz="1800" dirty="0">
                <a:latin typeface="Tahoma" panose="020B0604030504040204" pitchFamily="34" charset="0"/>
                <a:ea typeface="Tahoma" panose="020B0604030504040204" pitchFamily="34" charset="0"/>
                <a:cs typeface="Tahoma" panose="020B0604030504040204" pitchFamily="34" charset="0"/>
              </a:rPr>
            </a:br>
            <a:r>
              <a:rPr lang="hr-HR" sz="1800" dirty="0">
                <a:latin typeface="Tahoma" panose="020B0604030504040204" pitchFamily="34" charset="0"/>
                <a:ea typeface="Tahoma" panose="020B0604030504040204" pitchFamily="34" charset="0"/>
                <a:cs typeface="Tahoma" panose="020B0604030504040204" pitchFamily="34" charset="0"/>
              </a:rPr>
              <a:t>3. SREBRNA DIPLOMA za vina koja postignu od 85 – 89,99 bodova, </a:t>
            </a:r>
            <a:r>
              <a:rPr lang="hr-HR" sz="1800" b="1" dirty="0">
                <a:latin typeface="Tahoma" panose="020B0604030504040204" pitchFamily="34" charset="0"/>
                <a:ea typeface="Tahoma" panose="020B0604030504040204" pitchFamily="34" charset="0"/>
                <a:cs typeface="Tahoma" panose="020B0604030504040204" pitchFamily="34" charset="0"/>
              </a:rPr>
              <a:t>133 vina - 52 %</a:t>
            </a:r>
            <a:r>
              <a:rPr lang="hr-HR" sz="1800" dirty="0">
                <a:latin typeface="Tahoma" panose="020B0604030504040204" pitchFamily="34" charset="0"/>
                <a:ea typeface="Tahoma" panose="020B0604030504040204" pitchFamily="34" charset="0"/>
                <a:cs typeface="Tahoma" panose="020B0604030504040204" pitchFamily="34" charset="0"/>
              </a:rPr>
              <a:t/>
            </a:r>
            <a:br>
              <a:rPr lang="hr-HR" sz="1800" dirty="0">
                <a:latin typeface="Tahoma" panose="020B0604030504040204" pitchFamily="34" charset="0"/>
                <a:ea typeface="Tahoma" panose="020B0604030504040204" pitchFamily="34" charset="0"/>
                <a:cs typeface="Tahoma" panose="020B0604030504040204" pitchFamily="34" charset="0"/>
              </a:rPr>
            </a:br>
            <a:r>
              <a:rPr lang="hr-HR" sz="1800" dirty="0">
                <a:latin typeface="Tahoma" panose="020B0604030504040204" pitchFamily="34" charset="0"/>
                <a:ea typeface="Tahoma" panose="020B0604030504040204" pitchFamily="34" charset="0"/>
                <a:cs typeface="Tahoma" panose="020B0604030504040204" pitchFamily="34" charset="0"/>
              </a:rPr>
              <a:t>4. BRONČANA DIPLOMA za vina koja postignu od 80 – 84,99 bodova, </a:t>
            </a:r>
            <a:r>
              <a:rPr lang="hr-HR" sz="1800" b="1" dirty="0">
                <a:latin typeface="Tahoma" panose="020B0604030504040204" pitchFamily="34" charset="0"/>
                <a:ea typeface="Tahoma" panose="020B0604030504040204" pitchFamily="34" charset="0"/>
                <a:cs typeface="Tahoma" panose="020B0604030504040204" pitchFamily="34" charset="0"/>
              </a:rPr>
              <a:t>21 vino - 8 %</a:t>
            </a:r>
            <a:r>
              <a:rPr lang="hr-HR" sz="1800" dirty="0">
                <a:latin typeface="Tahoma" panose="020B0604030504040204" pitchFamily="34" charset="0"/>
                <a:ea typeface="Tahoma" panose="020B0604030504040204" pitchFamily="34" charset="0"/>
                <a:cs typeface="Tahoma" panose="020B0604030504040204" pitchFamily="34" charset="0"/>
              </a:rPr>
              <a:t/>
            </a:r>
            <a:br>
              <a:rPr lang="hr-HR" sz="1800" dirty="0">
                <a:latin typeface="Tahoma" panose="020B0604030504040204" pitchFamily="34" charset="0"/>
                <a:ea typeface="Tahoma" panose="020B0604030504040204" pitchFamily="34" charset="0"/>
                <a:cs typeface="Tahoma" panose="020B0604030504040204" pitchFamily="34" charset="0"/>
              </a:rPr>
            </a:br>
            <a:r>
              <a:rPr lang="hr-HR" sz="1800" dirty="0">
                <a:latin typeface="Tahoma" panose="020B0604030504040204" pitchFamily="34" charset="0"/>
                <a:ea typeface="Tahoma" panose="020B0604030504040204" pitchFamily="34" charset="0"/>
                <a:cs typeface="Tahoma" panose="020B0604030504040204" pitchFamily="34" charset="0"/>
              </a:rPr>
              <a:t>5. PRIZNANJE ZA SUDJELOVANJE za vina koja postignu 71 – 79,99 bodova,  </a:t>
            </a:r>
            <a:r>
              <a:rPr lang="hr-HR" sz="1800" b="1" dirty="0">
                <a:latin typeface="Tahoma" panose="020B0604030504040204" pitchFamily="34" charset="0"/>
                <a:ea typeface="Tahoma" panose="020B0604030504040204" pitchFamily="34" charset="0"/>
                <a:cs typeface="Tahoma" panose="020B0604030504040204" pitchFamily="34" charset="0"/>
              </a:rPr>
              <a:t>5 vina - 2 %</a:t>
            </a:r>
            <a:endParaRPr lang="hr-HR"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1565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576469" y="1958008"/>
            <a:ext cx="9462053" cy="3887650"/>
          </a:xfrm>
        </p:spPr>
        <p:txBody>
          <a:bodyPr>
            <a:noAutofit/>
          </a:bodyPr>
          <a:lstStyle/>
          <a:p>
            <a:pPr algn="l"/>
            <a:endParaRPr lang="hr-HR" sz="1800" dirty="0">
              <a:latin typeface="Tahoma" panose="020B0604030504040204" pitchFamily="34" charset="0"/>
              <a:ea typeface="Tahoma" panose="020B0604030504040204" pitchFamily="34" charset="0"/>
              <a:cs typeface="Tahoma" panose="020B0604030504040204" pitchFamily="34" charset="0"/>
            </a:endParaRP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03512"/>
            <a:ext cx="10843546" cy="2063932"/>
          </a:xfrm>
          <a:prstGeom prst="rect">
            <a:avLst/>
          </a:prstGeom>
        </p:spPr>
      </p:pic>
    </p:spTree>
    <p:extLst>
      <p:ext uri="{BB962C8B-B14F-4D97-AF65-F5344CB8AC3E}">
        <p14:creationId xmlns:p14="http://schemas.microsoft.com/office/powerpoint/2010/main" val="3225810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636104" y="2136913"/>
            <a:ext cx="9462053" cy="3400632"/>
          </a:xfrm>
        </p:spPr>
        <p:txBody>
          <a:bodyPr>
            <a:noAutofit/>
          </a:bodyPr>
          <a:lstStyle/>
          <a:p>
            <a:pPr algn="l"/>
            <a:r>
              <a:rPr lang="hr-HR" sz="1600" b="1" dirty="0" err="1">
                <a:latin typeface="Tahoma" panose="020B0604030504040204" pitchFamily="34" charset="0"/>
                <a:ea typeface="Tahoma" panose="020B0604030504040204" pitchFamily="34" charset="0"/>
                <a:cs typeface="Tahoma" panose="020B0604030504040204" pitchFamily="34" charset="0"/>
              </a:rPr>
              <a:t>Dodjeljeno</a:t>
            </a:r>
            <a:r>
              <a:rPr lang="hr-HR" sz="1600" b="1" dirty="0">
                <a:latin typeface="Tahoma" panose="020B0604030504040204" pitchFamily="34" charset="0"/>
                <a:ea typeface="Tahoma" panose="020B0604030504040204" pitchFamily="34" charset="0"/>
                <a:cs typeface="Tahoma" panose="020B0604030504040204" pitchFamily="34" charset="0"/>
              </a:rPr>
              <a:t> je i 14 šampionskih nagrada u sljedećim kategorijama : </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dirty="0">
                <a:latin typeface="Tahoma" panose="020B0604030504040204" pitchFamily="34" charset="0"/>
                <a:ea typeface="Tahoma" panose="020B0604030504040204" pitchFamily="34" charset="0"/>
                <a:cs typeface="Tahoma" panose="020B0604030504040204" pitchFamily="34" charset="0"/>
              </a:rPr>
              <a:t>1. najbolje ocjenjeno vino – ukupni šampion ocjenjivanja – </a:t>
            </a:r>
            <a:r>
              <a:rPr lang="hr-HR" sz="1600" b="1" dirty="0">
                <a:latin typeface="Tahoma" panose="020B0604030504040204" pitchFamily="34" charset="0"/>
                <a:ea typeface="Tahoma" panose="020B0604030504040204" pitchFamily="34" charset="0"/>
                <a:cs typeface="Tahoma" panose="020B0604030504040204" pitchFamily="34" charset="0"/>
              </a:rPr>
              <a:t>Kvarner International </a:t>
            </a:r>
            <a:r>
              <a:rPr lang="hr-HR" sz="1600" b="1" dirty="0" err="1">
                <a:latin typeface="Tahoma" panose="020B0604030504040204" pitchFamily="34" charset="0"/>
                <a:ea typeface="Tahoma" panose="020B0604030504040204" pitchFamily="34" charset="0"/>
                <a:cs typeface="Tahoma" panose="020B0604030504040204" pitchFamily="34" charset="0"/>
              </a:rPr>
              <a:t>Wine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Trophy</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b="1" dirty="0">
                <a:latin typeface="Tahoma" panose="020B0604030504040204" pitchFamily="34" charset="0"/>
                <a:ea typeface="Tahoma" panose="020B0604030504040204" pitchFamily="34" charset="0"/>
                <a:cs typeface="Tahoma" panose="020B0604030504040204" pitchFamily="34" charset="0"/>
              </a:rPr>
              <a:t>Traminac, izborna berba prosušenih bobica, berba 2015., Vina </a:t>
            </a:r>
            <a:r>
              <a:rPr lang="hr-HR" sz="1600" b="1" dirty="0" err="1">
                <a:latin typeface="Tahoma" panose="020B0604030504040204" pitchFamily="34" charset="0"/>
                <a:ea typeface="Tahoma" panose="020B0604030504040204" pitchFamily="34" charset="0"/>
                <a:cs typeface="Tahoma" panose="020B0604030504040204" pitchFamily="34" charset="0"/>
              </a:rPr>
              <a:t>Đurinski</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dirty="0">
                <a:latin typeface="Tahoma" panose="020B0604030504040204" pitchFamily="34" charset="0"/>
                <a:ea typeface="Tahoma" panose="020B0604030504040204" pitchFamily="34" charset="0"/>
                <a:cs typeface="Tahoma" panose="020B0604030504040204" pitchFamily="34" charset="0"/>
              </a:rPr>
              <a:t>2. najbolje ocjenjeno pjenušavo vino – </a:t>
            </a:r>
            <a:r>
              <a:rPr lang="hr-HR" sz="1600" b="1" dirty="0">
                <a:latin typeface="Tahoma" panose="020B0604030504040204" pitchFamily="34" charset="0"/>
                <a:ea typeface="Tahoma" panose="020B0604030504040204" pitchFamily="34" charset="0"/>
                <a:cs typeface="Tahoma" panose="020B0604030504040204" pitchFamily="34" charset="0"/>
              </a:rPr>
              <a:t>Kvarner International </a:t>
            </a:r>
            <a:r>
              <a:rPr lang="hr-HR" sz="1600" b="1" dirty="0" err="1">
                <a:latin typeface="Tahoma" panose="020B0604030504040204" pitchFamily="34" charset="0"/>
                <a:ea typeface="Tahoma" panose="020B0604030504040204" pitchFamily="34" charset="0"/>
                <a:cs typeface="Tahoma" panose="020B0604030504040204" pitchFamily="34" charset="0"/>
              </a:rPr>
              <a:t>Sparkling</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Wine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Trophy</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b="1" dirty="0">
                <a:latin typeface="Tahoma" panose="020B0604030504040204" pitchFamily="34" charset="0"/>
                <a:ea typeface="Tahoma" panose="020B0604030504040204" pitchFamily="34" charset="0"/>
                <a:cs typeface="Tahoma" panose="020B0604030504040204" pitchFamily="34" charset="0"/>
              </a:rPr>
              <a:t>Kovačević </a:t>
            </a:r>
            <a:r>
              <a:rPr lang="hr-HR" sz="1600" b="1" dirty="0" err="1">
                <a:latin typeface="Tahoma" panose="020B0604030504040204" pitchFamily="34" charset="0"/>
                <a:ea typeface="Tahoma" panose="020B0604030504040204" pitchFamily="34" charset="0"/>
                <a:cs typeface="Tahoma" panose="020B0604030504040204" pitchFamily="34" charset="0"/>
              </a:rPr>
              <a:t>Brut</a:t>
            </a:r>
            <a:r>
              <a:rPr lang="hr-HR" sz="1600" b="1" dirty="0">
                <a:latin typeface="Tahoma" panose="020B0604030504040204" pitchFamily="34" charset="0"/>
                <a:ea typeface="Tahoma" panose="020B0604030504040204" pitchFamily="34" charset="0"/>
                <a:cs typeface="Tahoma" panose="020B0604030504040204" pitchFamily="34" charset="0"/>
              </a:rPr>
              <a:t>, berba 2012., Vinarija Kovačević</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dirty="0">
                <a:latin typeface="Tahoma" panose="020B0604030504040204" pitchFamily="34" charset="0"/>
                <a:ea typeface="Tahoma" panose="020B0604030504040204" pitchFamily="34" charset="0"/>
                <a:cs typeface="Tahoma" panose="020B0604030504040204" pitchFamily="34" charset="0"/>
              </a:rPr>
              <a:t>3. najbolje ocjenjeno bijelo vino redovne berbe– </a:t>
            </a:r>
            <a:r>
              <a:rPr lang="hr-HR" sz="1600" b="1" dirty="0">
                <a:latin typeface="Tahoma" panose="020B0604030504040204" pitchFamily="34" charset="0"/>
                <a:ea typeface="Tahoma" panose="020B0604030504040204" pitchFamily="34" charset="0"/>
                <a:cs typeface="Tahoma" panose="020B0604030504040204" pitchFamily="34" charset="0"/>
              </a:rPr>
              <a:t>Kvarner International White </a:t>
            </a:r>
            <a:r>
              <a:rPr lang="hr-HR" sz="1600" b="1" dirty="0" err="1">
                <a:latin typeface="Tahoma" panose="020B0604030504040204" pitchFamily="34" charset="0"/>
                <a:ea typeface="Tahoma" panose="020B0604030504040204" pitchFamily="34" charset="0"/>
                <a:cs typeface="Tahoma" panose="020B0604030504040204" pitchFamily="34" charset="0"/>
              </a:rPr>
              <a:t>Wine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Trophy</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b="1" dirty="0">
                <a:latin typeface="Tahoma" panose="020B0604030504040204" pitchFamily="34" charset="0"/>
                <a:ea typeface="Tahoma" panose="020B0604030504040204" pitchFamily="34" charset="0"/>
                <a:cs typeface="Tahoma" panose="020B0604030504040204" pitchFamily="34" charset="0"/>
              </a:rPr>
              <a:t>Graševina </a:t>
            </a:r>
            <a:r>
              <a:rPr lang="hr-HR" sz="1600" b="1" dirty="0" err="1">
                <a:latin typeface="Tahoma" panose="020B0604030504040204" pitchFamily="34" charset="0"/>
                <a:ea typeface="Tahoma" panose="020B0604030504040204" pitchFamily="34" charset="0"/>
                <a:cs typeface="Tahoma" panose="020B0604030504040204" pitchFamily="34" charset="0"/>
              </a:rPr>
              <a:t>Mitrovac</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selection</a:t>
            </a:r>
            <a:r>
              <a:rPr lang="hr-HR" sz="1600" b="1" dirty="0">
                <a:latin typeface="Tahoma" panose="020B0604030504040204" pitchFamily="34" charset="0"/>
                <a:ea typeface="Tahoma" panose="020B0604030504040204" pitchFamily="34" charset="0"/>
                <a:cs typeface="Tahoma" panose="020B0604030504040204" pitchFamily="34" charset="0"/>
              </a:rPr>
              <a:t>, berba 2024., </a:t>
            </a:r>
            <a:r>
              <a:rPr lang="hr-HR" sz="1600" b="1" dirty="0" err="1">
                <a:latin typeface="Tahoma" panose="020B0604030504040204" pitchFamily="34" charset="0"/>
                <a:ea typeface="Tahoma" panose="020B0604030504040204" pitchFamily="34" charset="0"/>
                <a:cs typeface="Tahoma" panose="020B0604030504040204" pitchFamily="34" charset="0"/>
              </a:rPr>
              <a:t>Perak</a:t>
            </a:r>
            <a:r>
              <a:rPr lang="hr-HR" sz="1600" b="1" dirty="0">
                <a:latin typeface="Tahoma" panose="020B0604030504040204" pitchFamily="34" charset="0"/>
                <a:ea typeface="Tahoma" panose="020B0604030504040204" pitchFamily="34" charset="0"/>
                <a:cs typeface="Tahoma" panose="020B0604030504040204" pitchFamily="34" charset="0"/>
              </a:rPr>
              <a:t> d.o.o.</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dirty="0">
                <a:latin typeface="Tahoma" panose="020B0604030504040204" pitchFamily="34" charset="0"/>
                <a:ea typeface="Tahoma" panose="020B0604030504040204" pitchFamily="34" charset="0"/>
                <a:cs typeface="Tahoma" panose="020B0604030504040204" pitchFamily="34" charset="0"/>
              </a:rPr>
              <a:t>4. najbolje ocjenjeno ružičasto vino redovne berbe – </a:t>
            </a:r>
            <a:r>
              <a:rPr lang="hr-HR" sz="1600" b="1" dirty="0">
                <a:latin typeface="Tahoma" panose="020B0604030504040204" pitchFamily="34" charset="0"/>
                <a:ea typeface="Tahoma" panose="020B0604030504040204" pitchFamily="34" charset="0"/>
                <a:cs typeface="Tahoma" panose="020B0604030504040204" pitchFamily="34" charset="0"/>
              </a:rPr>
              <a:t>Kvarner International Rose </a:t>
            </a:r>
            <a:r>
              <a:rPr lang="hr-HR" sz="1600" b="1" dirty="0" err="1">
                <a:latin typeface="Tahoma" panose="020B0604030504040204" pitchFamily="34" charset="0"/>
                <a:ea typeface="Tahoma" panose="020B0604030504040204" pitchFamily="34" charset="0"/>
                <a:cs typeface="Tahoma" panose="020B0604030504040204" pitchFamily="34" charset="0"/>
              </a:rPr>
              <a:t>Wine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Trophy</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b="1" dirty="0">
                <a:latin typeface="Tahoma" panose="020B0604030504040204" pitchFamily="34" charset="0"/>
                <a:ea typeface="Tahoma" panose="020B0604030504040204" pitchFamily="34" charset="0"/>
                <a:cs typeface="Tahoma" panose="020B0604030504040204" pitchFamily="34" charset="0"/>
              </a:rPr>
              <a:t>Rose SL, berba 2024. , </a:t>
            </a:r>
            <a:r>
              <a:rPr lang="hr-HR" sz="1600" b="1" dirty="0" err="1">
                <a:latin typeface="Tahoma" panose="020B0604030504040204" pitchFamily="34" charset="0"/>
                <a:ea typeface="Tahoma" panose="020B0604030504040204" pitchFamily="34" charset="0"/>
                <a:cs typeface="Tahoma" panose="020B0604030504040204" pitchFamily="34" charset="0"/>
              </a:rPr>
              <a:t>Pavlomir</a:t>
            </a:r>
            <a:r>
              <a:rPr lang="hr-HR" sz="1600" b="1" dirty="0">
                <a:latin typeface="Tahoma" panose="020B0604030504040204" pitchFamily="34" charset="0"/>
                <a:ea typeface="Tahoma" panose="020B0604030504040204" pitchFamily="34" charset="0"/>
                <a:cs typeface="Tahoma" panose="020B0604030504040204" pitchFamily="34" charset="0"/>
              </a:rPr>
              <a:t> d.o.o.</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dirty="0">
                <a:latin typeface="Tahoma" panose="020B0604030504040204" pitchFamily="34" charset="0"/>
                <a:ea typeface="Tahoma" panose="020B0604030504040204" pitchFamily="34" charset="0"/>
                <a:cs typeface="Tahoma" panose="020B0604030504040204" pitchFamily="34" charset="0"/>
              </a:rPr>
              <a:t>5. najbolje ocjenjeno crno vino redovne berbe – </a:t>
            </a:r>
            <a:r>
              <a:rPr lang="hr-HR" sz="1600" b="1" dirty="0">
                <a:latin typeface="Tahoma" panose="020B0604030504040204" pitchFamily="34" charset="0"/>
                <a:ea typeface="Tahoma" panose="020B0604030504040204" pitchFamily="34" charset="0"/>
                <a:cs typeface="Tahoma" panose="020B0604030504040204" pitchFamily="34" charset="0"/>
              </a:rPr>
              <a:t>Kvarner International Red </a:t>
            </a:r>
            <a:r>
              <a:rPr lang="hr-HR" sz="1600" b="1" dirty="0" err="1">
                <a:latin typeface="Tahoma" panose="020B0604030504040204" pitchFamily="34" charset="0"/>
                <a:ea typeface="Tahoma" panose="020B0604030504040204" pitchFamily="34" charset="0"/>
                <a:cs typeface="Tahoma" panose="020B0604030504040204" pitchFamily="34" charset="0"/>
              </a:rPr>
              <a:t>Wine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Trophy</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b="1" dirty="0" err="1">
                <a:latin typeface="Tahoma" panose="020B0604030504040204" pitchFamily="34" charset="0"/>
                <a:ea typeface="Tahoma" panose="020B0604030504040204" pitchFamily="34" charset="0"/>
                <a:cs typeface="Tahoma" panose="020B0604030504040204" pitchFamily="34" charset="0"/>
              </a:rPr>
              <a:t>Cuvee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Dark</a:t>
            </a:r>
            <a:r>
              <a:rPr lang="hr-HR" sz="1600" b="1" dirty="0">
                <a:latin typeface="Tahoma" panose="020B0604030504040204" pitchFamily="34" charset="0"/>
                <a:ea typeface="Tahoma" panose="020B0604030504040204" pitchFamily="34" charset="0"/>
                <a:cs typeface="Tahoma" panose="020B0604030504040204" pitchFamily="34" charset="0"/>
              </a:rPr>
              <a:t>, berba 2022., OPG </a:t>
            </a:r>
            <a:r>
              <a:rPr lang="hr-HR" sz="1600" b="1" dirty="0" err="1">
                <a:latin typeface="Tahoma" panose="020B0604030504040204" pitchFamily="34" charset="0"/>
                <a:ea typeface="Tahoma" panose="020B0604030504040204" pitchFamily="34" charset="0"/>
                <a:cs typeface="Tahoma" panose="020B0604030504040204" pitchFamily="34" charset="0"/>
              </a:rPr>
              <a:t>Kadum</a:t>
            </a:r>
            <a:r>
              <a:rPr lang="hr-HR" sz="1600" b="1" dirty="0">
                <a:latin typeface="Tahoma" panose="020B0604030504040204" pitchFamily="34" charset="0"/>
                <a:ea typeface="Tahoma" panose="020B0604030504040204" pitchFamily="34" charset="0"/>
                <a:cs typeface="Tahoma" panose="020B0604030504040204" pitchFamily="34" charset="0"/>
              </a:rPr>
              <a:t> Ivan</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dirty="0">
                <a:latin typeface="Tahoma" panose="020B0604030504040204" pitchFamily="34" charset="0"/>
                <a:ea typeface="Tahoma" panose="020B0604030504040204" pitchFamily="34" charset="0"/>
                <a:cs typeface="Tahoma" panose="020B0604030504040204" pitchFamily="34" charset="0"/>
              </a:rPr>
              <a:t>6. najbolje ocjenjeno jantarno vino redovne berbe – </a:t>
            </a:r>
            <a:r>
              <a:rPr lang="hr-HR" sz="1600" b="1" dirty="0">
                <a:latin typeface="Tahoma" panose="020B0604030504040204" pitchFamily="34" charset="0"/>
                <a:ea typeface="Tahoma" panose="020B0604030504040204" pitchFamily="34" charset="0"/>
                <a:cs typeface="Tahoma" panose="020B0604030504040204" pitchFamily="34" charset="0"/>
              </a:rPr>
              <a:t>Kvarner International Orange </a:t>
            </a:r>
            <a:r>
              <a:rPr lang="hr-HR" sz="1600" b="1" dirty="0" err="1">
                <a:latin typeface="Tahoma" panose="020B0604030504040204" pitchFamily="34" charset="0"/>
                <a:ea typeface="Tahoma" panose="020B0604030504040204" pitchFamily="34" charset="0"/>
                <a:cs typeface="Tahoma" panose="020B0604030504040204" pitchFamily="34" charset="0"/>
              </a:rPr>
              <a:t>Wine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Trophy</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b="1" dirty="0" err="1">
                <a:latin typeface="Tahoma" panose="020B0604030504040204" pitchFamily="34" charset="0"/>
                <a:ea typeface="Tahoma" panose="020B0604030504040204" pitchFamily="34" charset="0"/>
                <a:cs typeface="Tahoma" panose="020B0604030504040204" pitchFamily="34" charset="0"/>
              </a:rPr>
              <a:t>Imolata</a:t>
            </a:r>
            <a:r>
              <a:rPr lang="hr-HR" sz="1600" b="1" dirty="0">
                <a:latin typeface="Tahoma" panose="020B0604030504040204" pitchFamily="34" charset="0"/>
                <a:ea typeface="Tahoma" panose="020B0604030504040204" pitchFamily="34" charset="0"/>
                <a:cs typeface="Tahoma" panose="020B0604030504040204" pitchFamily="34" charset="0"/>
              </a:rPr>
              <a:t>, berba 2022., </a:t>
            </a:r>
            <a:r>
              <a:rPr lang="hr-HR" sz="1600" b="1" dirty="0" err="1">
                <a:latin typeface="Tahoma" panose="020B0604030504040204" pitchFamily="34" charset="0"/>
                <a:ea typeface="Tahoma" panose="020B0604030504040204" pitchFamily="34" charset="0"/>
                <a:cs typeface="Tahoma" panose="020B0604030504040204" pitchFamily="34" charset="0"/>
              </a:rPr>
              <a:t>Estate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Winery</a:t>
            </a:r>
            <a:r>
              <a:rPr lang="hr-HR" sz="1600" b="1" dirty="0">
                <a:latin typeface="Tahoma" panose="020B0604030504040204" pitchFamily="34" charset="0"/>
                <a:ea typeface="Tahoma" panose="020B0604030504040204" pitchFamily="34" charset="0"/>
                <a:cs typeface="Tahoma" panose="020B0604030504040204" pitchFamily="34" charset="0"/>
              </a:rPr>
              <a:t> d.o.o.</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dirty="0">
                <a:latin typeface="Tahoma" panose="020B0604030504040204" pitchFamily="34" charset="0"/>
                <a:ea typeface="Tahoma" panose="020B0604030504040204" pitchFamily="34" charset="0"/>
                <a:cs typeface="Tahoma" panose="020B0604030504040204" pitchFamily="34" charset="0"/>
              </a:rPr>
              <a:t>7. najbolje ocjenjeno ekološko vino – </a:t>
            </a:r>
            <a:r>
              <a:rPr lang="hr-HR" sz="1600" b="1" dirty="0">
                <a:latin typeface="Tahoma" panose="020B0604030504040204" pitchFamily="34" charset="0"/>
                <a:ea typeface="Tahoma" panose="020B0604030504040204" pitchFamily="34" charset="0"/>
                <a:cs typeface="Tahoma" panose="020B0604030504040204" pitchFamily="34" charset="0"/>
              </a:rPr>
              <a:t>Kvarner International Eco </a:t>
            </a:r>
            <a:r>
              <a:rPr lang="hr-HR" sz="1600" b="1" dirty="0" err="1">
                <a:latin typeface="Tahoma" panose="020B0604030504040204" pitchFamily="34" charset="0"/>
                <a:ea typeface="Tahoma" panose="020B0604030504040204" pitchFamily="34" charset="0"/>
                <a:cs typeface="Tahoma" panose="020B0604030504040204" pitchFamily="34" charset="0"/>
              </a:rPr>
              <a:t>Wine</a:t>
            </a:r>
            <a:r>
              <a:rPr lang="hr-HR" sz="1600" b="1" dirty="0">
                <a:latin typeface="Tahoma" panose="020B0604030504040204" pitchFamily="34" charset="0"/>
                <a:ea typeface="Tahoma" panose="020B0604030504040204" pitchFamily="34" charset="0"/>
                <a:cs typeface="Tahoma" panose="020B0604030504040204" pitchFamily="34" charset="0"/>
              </a:rPr>
              <a:t> </a:t>
            </a:r>
            <a:r>
              <a:rPr lang="hr-HR" sz="1600" b="1" dirty="0" err="1">
                <a:latin typeface="Tahoma" panose="020B0604030504040204" pitchFamily="34" charset="0"/>
                <a:ea typeface="Tahoma" panose="020B0604030504040204" pitchFamily="34" charset="0"/>
                <a:cs typeface="Tahoma" panose="020B0604030504040204" pitchFamily="34" charset="0"/>
              </a:rPr>
              <a:t>Trophy</a:t>
            </a:r>
            <a:r>
              <a:rPr lang="hr-HR" sz="1600" dirty="0">
                <a:latin typeface="Tahoma" panose="020B0604030504040204" pitchFamily="34" charset="0"/>
                <a:ea typeface="Tahoma" panose="020B0604030504040204" pitchFamily="34" charset="0"/>
                <a:cs typeface="Tahoma" panose="020B0604030504040204" pitchFamily="34" charset="0"/>
              </a:rPr>
              <a:t/>
            </a:r>
            <a:br>
              <a:rPr lang="hr-HR" sz="1600" dirty="0">
                <a:latin typeface="Tahoma" panose="020B0604030504040204" pitchFamily="34" charset="0"/>
                <a:ea typeface="Tahoma" panose="020B0604030504040204" pitchFamily="34" charset="0"/>
                <a:cs typeface="Tahoma" panose="020B0604030504040204" pitchFamily="34" charset="0"/>
              </a:rPr>
            </a:br>
            <a:r>
              <a:rPr lang="hr-HR" sz="1600" b="1" dirty="0">
                <a:latin typeface="Tahoma" panose="020B0604030504040204" pitchFamily="34" charset="0"/>
                <a:ea typeface="Tahoma" panose="020B0604030504040204" pitchFamily="34" charset="0"/>
                <a:cs typeface="Tahoma" panose="020B0604030504040204" pitchFamily="34" charset="0"/>
              </a:rPr>
              <a:t>Pjenušac </a:t>
            </a:r>
            <a:r>
              <a:rPr lang="hr-HR" sz="1600" b="1" dirty="0" err="1">
                <a:latin typeface="Tahoma" panose="020B0604030504040204" pitchFamily="34" charset="0"/>
                <a:ea typeface="Tahoma" panose="020B0604030504040204" pitchFamily="34" charset="0"/>
                <a:cs typeface="Tahoma" panose="020B0604030504040204" pitchFamily="34" charset="0"/>
              </a:rPr>
              <a:t>Organic</a:t>
            </a:r>
            <a:r>
              <a:rPr lang="hr-HR" sz="1600" b="1" dirty="0">
                <a:latin typeface="Tahoma" panose="020B0604030504040204" pitchFamily="34" charset="0"/>
                <a:ea typeface="Tahoma" panose="020B0604030504040204" pitchFamily="34" charset="0"/>
                <a:cs typeface="Tahoma" panose="020B0604030504040204" pitchFamily="34" charset="0"/>
              </a:rPr>
              <a:t> Blanc de </a:t>
            </a:r>
            <a:r>
              <a:rPr lang="hr-HR" sz="1600" b="1" dirty="0" err="1">
                <a:latin typeface="Tahoma" panose="020B0604030504040204" pitchFamily="34" charset="0"/>
                <a:ea typeface="Tahoma" panose="020B0604030504040204" pitchFamily="34" charset="0"/>
                <a:cs typeface="Tahoma" panose="020B0604030504040204" pitchFamily="34" charset="0"/>
              </a:rPr>
              <a:t>Blancs</a:t>
            </a:r>
            <a:r>
              <a:rPr lang="hr-HR" sz="1600" b="1" dirty="0">
                <a:latin typeface="Tahoma" panose="020B0604030504040204" pitchFamily="34" charset="0"/>
                <a:ea typeface="Tahoma" panose="020B0604030504040204" pitchFamily="34" charset="0"/>
                <a:cs typeface="Tahoma" panose="020B0604030504040204" pitchFamily="34" charset="0"/>
              </a:rPr>
              <a:t> 2022. </a:t>
            </a:r>
            <a:r>
              <a:rPr lang="hr-HR" sz="1600" b="1" dirty="0" err="1">
                <a:latin typeface="Tahoma" panose="020B0604030504040204" pitchFamily="34" charset="0"/>
                <a:ea typeface="Tahoma" panose="020B0604030504040204" pitchFamily="34" charset="0"/>
                <a:cs typeface="Tahoma" panose="020B0604030504040204" pitchFamily="34" charset="0"/>
              </a:rPr>
              <a:t>Kopjar</a:t>
            </a:r>
            <a:r>
              <a:rPr lang="hr-HR" sz="1600" b="1" dirty="0">
                <a:latin typeface="Tahoma" panose="020B0604030504040204" pitchFamily="34" charset="0"/>
                <a:ea typeface="Tahoma" panose="020B0604030504040204" pitchFamily="34" charset="0"/>
                <a:cs typeface="Tahoma" panose="020B0604030504040204" pitchFamily="34" charset="0"/>
              </a:rPr>
              <a:t>, Vinarija </a:t>
            </a:r>
            <a:r>
              <a:rPr lang="hr-HR" sz="1600" b="1" dirty="0" err="1">
                <a:latin typeface="Tahoma" panose="020B0604030504040204" pitchFamily="34" charset="0"/>
                <a:ea typeface="Tahoma" panose="020B0604030504040204" pitchFamily="34" charset="0"/>
                <a:cs typeface="Tahoma" panose="020B0604030504040204" pitchFamily="34" charset="0"/>
              </a:rPr>
              <a:t>Kopjar</a:t>
            </a:r>
            <a:endParaRPr lang="hr-HR" sz="1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631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586408" y="1818861"/>
            <a:ext cx="9462053" cy="4165945"/>
          </a:xfrm>
        </p:spPr>
        <p:txBody>
          <a:bodyPr>
            <a:noAutofit/>
          </a:bodyPr>
          <a:lstStyle/>
          <a:p>
            <a:pPr algn="l"/>
            <a:r>
              <a:rPr lang="hr-HR" sz="1400" dirty="0">
                <a:latin typeface="Tahoma" panose="020B0604030504040204" pitchFamily="34" charset="0"/>
                <a:ea typeface="Tahoma" panose="020B0604030504040204" pitchFamily="34" charset="0"/>
                <a:cs typeface="Tahoma" panose="020B0604030504040204" pitchFamily="34" charset="0"/>
              </a:rPr>
              <a:t>8. najbolje ocjenjeno vino regije Slavonija i hrvatsko Podunavlje redovne berbe – </a:t>
            </a:r>
            <a:r>
              <a:rPr lang="hr-HR" sz="1400" b="1" dirty="0">
                <a:latin typeface="Tahoma" panose="020B0604030504040204" pitchFamily="34" charset="0"/>
                <a:ea typeface="Tahoma" panose="020B0604030504040204" pitchFamily="34" charset="0"/>
                <a:cs typeface="Tahoma" panose="020B0604030504040204" pitchFamily="34" charset="0"/>
              </a:rPr>
              <a:t>Slavonija i</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a:latin typeface="Tahoma" panose="020B0604030504040204" pitchFamily="34" charset="0"/>
                <a:ea typeface="Tahoma" panose="020B0604030504040204" pitchFamily="34" charset="0"/>
                <a:cs typeface="Tahoma" panose="020B0604030504040204" pitchFamily="34" charset="0"/>
              </a:rPr>
              <a:t>hrvatsko Podunavlje </a:t>
            </a:r>
            <a:r>
              <a:rPr lang="hr-HR" sz="1400" b="1" dirty="0" err="1">
                <a:latin typeface="Tahoma" panose="020B0604030504040204" pitchFamily="34" charset="0"/>
                <a:ea typeface="Tahoma" panose="020B0604030504040204" pitchFamily="34" charset="0"/>
                <a:cs typeface="Tahoma" panose="020B0604030504040204" pitchFamily="34" charset="0"/>
              </a:rPr>
              <a:t>Wine</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Trophy</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a:latin typeface="Tahoma" panose="020B0604030504040204" pitchFamily="34" charset="0"/>
                <a:ea typeface="Tahoma" panose="020B0604030504040204" pitchFamily="34" charset="0"/>
                <a:cs typeface="Tahoma" panose="020B0604030504040204" pitchFamily="34" charset="0"/>
              </a:rPr>
              <a:t>Jakob </a:t>
            </a:r>
            <a:r>
              <a:rPr lang="hr-HR" sz="1400" b="1" dirty="0" err="1">
                <a:latin typeface="Tahoma" panose="020B0604030504040204" pitchFamily="34" charset="0"/>
                <a:ea typeface="Tahoma" panose="020B0604030504040204" pitchFamily="34" charset="0"/>
                <a:cs typeface="Tahoma" panose="020B0604030504040204" pitchFamily="34" charset="0"/>
              </a:rPr>
              <a:t>Cuvee</a:t>
            </a:r>
            <a:r>
              <a:rPr lang="hr-HR" sz="1400" b="1" dirty="0">
                <a:latin typeface="Tahoma" panose="020B0604030504040204" pitchFamily="34" charset="0"/>
                <a:ea typeface="Tahoma" panose="020B0604030504040204" pitchFamily="34" charset="0"/>
                <a:cs typeface="Tahoma" panose="020B0604030504040204" pitchFamily="34" charset="0"/>
              </a:rPr>
              <a:t>, berba 2011. Vina Jakob d.o.o.</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dirty="0">
                <a:latin typeface="Tahoma" panose="020B0604030504040204" pitchFamily="34" charset="0"/>
                <a:ea typeface="Tahoma" panose="020B0604030504040204" pitchFamily="34" charset="0"/>
                <a:cs typeface="Tahoma" panose="020B0604030504040204" pitchFamily="34" charset="0"/>
              </a:rPr>
              <a:t>9. najbolje ocjenjeno vino regije Hrvatska Istra i Kvarner redovne berbe – </a:t>
            </a:r>
            <a:r>
              <a:rPr lang="hr-HR" sz="1400" b="1" dirty="0">
                <a:latin typeface="Tahoma" panose="020B0604030504040204" pitchFamily="34" charset="0"/>
                <a:ea typeface="Tahoma" panose="020B0604030504040204" pitchFamily="34" charset="0"/>
                <a:cs typeface="Tahoma" panose="020B0604030504040204" pitchFamily="34" charset="0"/>
              </a:rPr>
              <a:t>Hrvatska Istra i Kvarner</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err="1">
                <a:latin typeface="Tahoma" panose="020B0604030504040204" pitchFamily="34" charset="0"/>
                <a:ea typeface="Tahoma" panose="020B0604030504040204" pitchFamily="34" charset="0"/>
                <a:cs typeface="Tahoma" panose="020B0604030504040204" pitchFamily="34" charset="0"/>
              </a:rPr>
              <a:t>Wine</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Trophy</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err="1">
                <a:latin typeface="Tahoma" panose="020B0604030504040204" pitchFamily="34" charset="0"/>
                <a:ea typeface="Tahoma" panose="020B0604030504040204" pitchFamily="34" charset="0"/>
                <a:cs typeface="Tahoma" panose="020B0604030504040204" pitchFamily="34" charset="0"/>
              </a:rPr>
              <a:t>Cuvee</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Dark</a:t>
            </a:r>
            <a:r>
              <a:rPr lang="hr-HR" sz="1400" b="1" dirty="0">
                <a:latin typeface="Tahoma" panose="020B0604030504040204" pitchFamily="34" charset="0"/>
                <a:ea typeface="Tahoma" panose="020B0604030504040204" pitchFamily="34" charset="0"/>
                <a:cs typeface="Tahoma" panose="020B0604030504040204" pitchFamily="34" charset="0"/>
              </a:rPr>
              <a:t>, berba 2022, OPG </a:t>
            </a:r>
            <a:r>
              <a:rPr lang="hr-HR" sz="1400" b="1" dirty="0" err="1">
                <a:latin typeface="Tahoma" panose="020B0604030504040204" pitchFamily="34" charset="0"/>
                <a:ea typeface="Tahoma" panose="020B0604030504040204" pitchFamily="34" charset="0"/>
                <a:cs typeface="Tahoma" panose="020B0604030504040204" pitchFamily="34" charset="0"/>
              </a:rPr>
              <a:t>Kadum</a:t>
            </a:r>
            <a:r>
              <a:rPr lang="hr-HR" sz="1400" b="1" dirty="0">
                <a:latin typeface="Tahoma" panose="020B0604030504040204" pitchFamily="34" charset="0"/>
                <a:ea typeface="Tahoma" panose="020B0604030504040204" pitchFamily="34" charset="0"/>
                <a:cs typeface="Tahoma" panose="020B0604030504040204" pitchFamily="34" charset="0"/>
              </a:rPr>
              <a:t> Ivan</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dirty="0">
                <a:latin typeface="Tahoma" panose="020B0604030504040204" pitchFamily="34" charset="0"/>
                <a:ea typeface="Tahoma" panose="020B0604030504040204" pitchFamily="34" charset="0"/>
                <a:cs typeface="Tahoma" panose="020B0604030504040204" pitchFamily="34" charset="0"/>
              </a:rPr>
              <a:t>10. najbolje ocjenjeno vino regije Dalmacija redovne berbe – </a:t>
            </a:r>
            <a:r>
              <a:rPr lang="hr-HR" sz="1400" b="1" dirty="0">
                <a:latin typeface="Tahoma" panose="020B0604030504040204" pitchFamily="34" charset="0"/>
                <a:ea typeface="Tahoma" panose="020B0604030504040204" pitchFamily="34" charset="0"/>
                <a:cs typeface="Tahoma" panose="020B0604030504040204" pitchFamily="34" charset="0"/>
              </a:rPr>
              <a:t>Dalmacija </a:t>
            </a:r>
            <a:r>
              <a:rPr lang="hr-HR" sz="1400" b="1" dirty="0" err="1">
                <a:latin typeface="Tahoma" panose="020B0604030504040204" pitchFamily="34" charset="0"/>
                <a:ea typeface="Tahoma" panose="020B0604030504040204" pitchFamily="34" charset="0"/>
                <a:cs typeface="Tahoma" panose="020B0604030504040204" pitchFamily="34" charset="0"/>
              </a:rPr>
              <a:t>Wine</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Trophy</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err="1">
                <a:latin typeface="Tahoma" panose="020B0604030504040204" pitchFamily="34" charset="0"/>
                <a:ea typeface="Tahoma" panose="020B0604030504040204" pitchFamily="34" charset="0"/>
                <a:cs typeface="Tahoma" panose="020B0604030504040204" pitchFamily="34" charset="0"/>
              </a:rPr>
              <a:t>Crljenak</a:t>
            </a:r>
            <a:r>
              <a:rPr lang="hr-HR" sz="1400" b="1" dirty="0">
                <a:latin typeface="Tahoma" panose="020B0604030504040204" pitchFamily="34" charset="0"/>
                <a:ea typeface="Tahoma" panose="020B0604030504040204" pitchFamily="34" charset="0"/>
                <a:cs typeface="Tahoma" panose="020B0604030504040204" pitchFamily="34" charset="0"/>
              </a:rPr>
              <a:t> kaštelanski, berba 2021., OPG Ivica </a:t>
            </a:r>
            <a:r>
              <a:rPr lang="hr-HR" sz="1400" b="1" dirty="0" err="1">
                <a:latin typeface="Tahoma" panose="020B0604030504040204" pitchFamily="34" charset="0"/>
                <a:ea typeface="Tahoma" panose="020B0604030504040204" pitchFamily="34" charset="0"/>
                <a:cs typeface="Tahoma" panose="020B0604030504040204" pitchFamily="34" charset="0"/>
              </a:rPr>
              <a:t>Radunić</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dirty="0">
                <a:latin typeface="Tahoma" panose="020B0604030504040204" pitchFamily="34" charset="0"/>
                <a:ea typeface="Tahoma" panose="020B0604030504040204" pitchFamily="34" charset="0"/>
                <a:cs typeface="Tahoma" panose="020B0604030504040204" pitchFamily="34" charset="0"/>
              </a:rPr>
              <a:t>11. najbolje ocjenjeno vino regije Središnja i bregovita Hrvatska redovne berbe– </a:t>
            </a:r>
            <a:r>
              <a:rPr lang="hr-HR" sz="1400" b="1" dirty="0">
                <a:latin typeface="Tahoma" panose="020B0604030504040204" pitchFamily="34" charset="0"/>
                <a:ea typeface="Tahoma" panose="020B0604030504040204" pitchFamily="34" charset="0"/>
                <a:cs typeface="Tahoma" panose="020B0604030504040204" pitchFamily="34" charset="0"/>
              </a:rPr>
              <a:t>Bregovita Hrvatska</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err="1">
                <a:latin typeface="Tahoma" panose="020B0604030504040204" pitchFamily="34" charset="0"/>
                <a:ea typeface="Tahoma" panose="020B0604030504040204" pitchFamily="34" charset="0"/>
                <a:cs typeface="Tahoma" panose="020B0604030504040204" pitchFamily="34" charset="0"/>
              </a:rPr>
              <a:t>Wine</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Trophy</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a:latin typeface="Tahoma" panose="020B0604030504040204" pitchFamily="34" charset="0"/>
                <a:ea typeface="Tahoma" panose="020B0604030504040204" pitchFamily="34" charset="0"/>
                <a:cs typeface="Tahoma" panose="020B0604030504040204" pitchFamily="34" charset="0"/>
              </a:rPr>
              <a:t>Sauvignon, berba 2024., </a:t>
            </a:r>
            <a:r>
              <a:rPr lang="hr-HR" sz="1400" b="1" dirty="0" err="1">
                <a:latin typeface="Tahoma" panose="020B0604030504040204" pitchFamily="34" charset="0"/>
                <a:ea typeface="Tahoma" panose="020B0604030504040204" pitchFamily="34" charset="0"/>
                <a:cs typeface="Tahoma" panose="020B0604030504040204" pitchFamily="34" charset="0"/>
              </a:rPr>
              <a:t>Cmrečnjak</a:t>
            </a:r>
            <a:r>
              <a:rPr lang="hr-HR" sz="1400" b="1" dirty="0">
                <a:latin typeface="Tahoma" panose="020B0604030504040204" pitchFamily="34" charset="0"/>
                <a:ea typeface="Tahoma" panose="020B0604030504040204" pitchFamily="34" charset="0"/>
                <a:cs typeface="Tahoma" panose="020B0604030504040204" pitchFamily="34" charset="0"/>
              </a:rPr>
              <a:t> d.o.o.</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dirty="0">
                <a:latin typeface="Tahoma" panose="020B0604030504040204" pitchFamily="34" charset="0"/>
                <a:ea typeface="Tahoma" panose="020B0604030504040204" pitchFamily="34" charset="0"/>
                <a:cs typeface="Tahoma" panose="020B0604030504040204" pitchFamily="34" charset="0"/>
              </a:rPr>
              <a:t>12. najbolje ocjenjeno vino autohtone kvarnerske sorte vinove loze žlahtina redovne berbe – Žlahtina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a:latin typeface="Tahoma" panose="020B0604030504040204" pitchFamily="34" charset="0"/>
                <a:ea typeface="Tahoma" panose="020B0604030504040204" pitchFamily="34" charset="0"/>
                <a:cs typeface="Tahoma" panose="020B0604030504040204" pitchFamily="34" charset="0"/>
              </a:rPr>
              <a:t>Kvarner </a:t>
            </a:r>
            <a:r>
              <a:rPr lang="hr-HR" sz="1400" b="1" dirty="0" err="1">
                <a:latin typeface="Tahoma" panose="020B0604030504040204" pitchFamily="34" charset="0"/>
                <a:ea typeface="Tahoma" panose="020B0604030504040204" pitchFamily="34" charset="0"/>
                <a:cs typeface="Tahoma" panose="020B0604030504040204" pitchFamily="34" charset="0"/>
              </a:rPr>
              <a:t>Wine</a:t>
            </a:r>
            <a:r>
              <a:rPr lang="hr-HR" sz="1400" b="1" dirty="0">
                <a:latin typeface="Tahoma" panose="020B0604030504040204" pitchFamily="34" charset="0"/>
                <a:ea typeface="Tahoma" panose="020B0604030504040204" pitchFamily="34" charset="0"/>
                <a:cs typeface="Tahoma" panose="020B0604030504040204" pitchFamily="34" charset="0"/>
              </a:rPr>
              <a:t> Queen</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a:latin typeface="Tahoma" panose="020B0604030504040204" pitchFamily="34" charset="0"/>
                <a:ea typeface="Tahoma" panose="020B0604030504040204" pitchFamily="34" charset="0"/>
                <a:cs typeface="Tahoma" panose="020B0604030504040204" pitchFamily="34" charset="0"/>
              </a:rPr>
              <a:t>Žlahtina grand </a:t>
            </a:r>
            <a:r>
              <a:rPr lang="hr-HR" sz="1400" b="1" dirty="0" err="1">
                <a:latin typeface="Tahoma" panose="020B0604030504040204" pitchFamily="34" charset="0"/>
                <a:ea typeface="Tahoma" panose="020B0604030504040204" pitchFamily="34" charset="0"/>
                <a:cs typeface="Tahoma" panose="020B0604030504040204" pitchFamily="34" charset="0"/>
              </a:rPr>
              <a:t>cru</a:t>
            </a:r>
            <a:r>
              <a:rPr lang="hr-HR" sz="1400" b="1" dirty="0">
                <a:latin typeface="Tahoma" panose="020B0604030504040204" pitchFamily="34" charset="0"/>
                <a:ea typeface="Tahoma" panose="020B0604030504040204" pitchFamily="34" charset="0"/>
                <a:cs typeface="Tahoma" panose="020B0604030504040204" pitchFamily="34" charset="0"/>
              </a:rPr>
              <a:t>, berba 2024., </a:t>
            </a:r>
            <a:r>
              <a:rPr lang="hr-HR" sz="1400" b="1" dirty="0" err="1">
                <a:latin typeface="Tahoma" panose="020B0604030504040204" pitchFamily="34" charset="0"/>
                <a:ea typeface="Tahoma" panose="020B0604030504040204" pitchFamily="34" charset="0"/>
                <a:cs typeface="Tahoma" panose="020B0604030504040204" pitchFamily="34" charset="0"/>
              </a:rPr>
              <a:t>Pavlomir</a:t>
            </a:r>
            <a:r>
              <a:rPr lang="hr-HR" sz="1400" b="1" dirty="0">
                <a:latin typeface="Tahoma" panose="020B0604030504040204" pitchFamily="34" charset="0"/>
                <a:ea typeface="Tahoma" panose="020B0604030504040204" pitchFamily="34" charset="0"/>
                <a:cs typeface="Tahoma" panose="020B0604030504040204" pitchFamily="34" charset="0"/>
              </a:rPr>
              <a:t> d.o.o.</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dirty="0">
                <a:latin typeface="Tahoma" panose="020B0604030504040204" pitchFamily="34" charset="0"/>
                <a:ea typeface="Tahoma" panose="020B0604030504040204" pitchFamily="34" charset="0"/>
                <a:cs typeface="Tahoma" panose="020B0604030504040204" pitchFamily="34" charset="0"/>
              </a:rPr>
              <a:t>13. Najbolje ocijenjeno vino od autohtone sorte vinove loze Hrvatske – </a:t>
            </a:r>
            <a:r>
              <a:rPr lang="hr-HR" sz="1400" b="1" dirty="0">
                <a:latin typeface="Tahoma" panose="020B0604030504040204" pitchFamily="34" charset="0"/>
                <a:ea typeface="Tahoma" panose="020B0604030504040204" pitchFamily="34" charset="0"/>
                <a:cs typeface="Tahoma" panose="020B0604030504040204" pitchFamily="34" charset="0"/>
              </a:rPr>
              <a:t>Croatian </a:t>
            </a:r>
            <a:r>
              <a:rPr lang="hr-HR" sz="1400" b="1" dirty="0" err="1">
                <a:latin typeface="Tahoma" panose="020B0604030504040204" pitchFamily="34" charset="0"/>
                <a:ea typeface="Tahoma" panose="020B0604030504040204" pitchFamily="34" charset="0"/>
                <a:cs typeface="Tahoma" panose="020B0604030504040204" pitchFamily="34" charset="0"/>
              </a:rPr>
              <a:t>Native</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Wine</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Trophy</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a:latin typeface="Tahoma" panose="020B0604030504040204" pitchFamily="34" charset="0"/>
                <a:ea typeface="Tahoma" panose="020B0604030504040204" pitchFamily="34" charset="0"/>
                <a:cs typeface="Tahoma" panose="020B0604030504040204" pitchFamily="34" charset="0"/>
              </a:rPr>
              <a:t>Sv. Ivan, (sorta Žlahtina), berba 2017., Kuća vina Ivan </a:t>
            </a:r>
            <a:r>
              <a:rPr lang="hr-HR" sz="1400" b="1" dirty="0" err="1">
                <a:latin typeface="Tahoma" panose="020B0604030504040204" pitchFamily="34" charset="0"/>
                <a:ea typeface="Tahoma" panose="020B0604030504040204" pitchFamily="34" charset="0"/>
                <a:cs typeface="Tahoma" panose="020B0604030504040204" pitchFamily="34" charset="0"/>
              </a:rPr>
              <a:t>Katunar</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dirty="0">
                <a:latin typeface="Tahoma" panose="020B0604030504040204" pitchFamily="34" charset="0"/>
                <a:ea typeface="Tahoma" panose="020B0604030504040204" pitchFamily="34" charset="0"/>
                <a:cs typeface="Tahoma" panose="020B0604030504040204" pitchFamily="34" charset="0"/>
              </a:rPr>
              <a:t>14. Posebna nagrada za najuspješniju vinariju ocjenjivanja - </a:t>
            </a:r>
            <a:r>
              <a:rPr lang="hr-HR" sz="1400" b="1" dirty="0" err="1">
                <a:latin typeface="Tahoma" panose="020B0604030504040204" pitchFamily="34" charset="0"/>
                <a:ea typeface="Tahoma" panose="020B0604030504040204" pitchFamily="34" charset="0"/>
                <a:cs typeface="Tahoma" panose="020B0604030504040204" pitchFamily="34" charset="0"/>
              </a:rPr>
              <a:t>Special</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Award</a:t>
            </a:r>
            <a:r>
              <a:rPr lang="hr-HR" sz="1400" b="1" dirty="0">
                <a:latin typeface="Tahoma" panose="020B0604030504040204" pitchFamily="34" charset="0"/>
                <a:ea typeface="Tahoma" panose="020B0604030504040204" pitchFamily="34" charset="0"/>
                <a:cs typeface="Tahoma" panose="020B0604030504040204" pitchFamily="34" charset="0"/>
              </a:rPr>
              <a:t> Ivan Sokolić</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b="1" dirty="0">
                <a:latin typeface="Tahoma" panose="020B0604030504040204" pitchFamily="34" charset="0"/>
                <a:ea typeface="Tahoma" panose="020B0604030504040204" pitchFamily="34" charset="0"/>
                <a:cs typeface="Tahoma" panose="020B0604030504040204" pitchFamily="34" charset="0"/>
              </a:rPr>
              <a:t>Vinska kuća </a:t>
            </a:r>
            <a:r>
              <a:rPr lang="hr-HR" sz="1400" b="1" dirty="0" err="1">
                <a:latin typeface="Tahoma" panose="020B0604030504040204" pitchFamily="34" charset="0"/>
                <a:ea typeface="Tahoma" panose="020B0604030504040204" pitchFamily="34" charset="0"/>
                <a:cs typeface="Tahoma" panose="020B0604030504040204" pitchFamily="34" charset="0"/>
              </a:rPr>
              <a:t>Pavlomir</a:t>
            </a:r>
            <a:r>
              <a:rPr lang="hr-HR" sz="1400" dirty="0">
                <a:latin typeface="Tahoma" panose="020B0604030504040204" pitchFamily="34" charset="0"/>
                <a:ea typeface="Tahoma" panose="020B0604030504040204" pitchFamily="34" charset="0"/>
                <a:cs typeface="Tahoma" panose="020B0604030504040204" pitchFamily="34" charset="0"/>
              </a:rPr>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dirty="0">
                <a:latin typeface="Tahoma" panose="020B0604030504040204" pitchFamily="34" charset="0"/>
                <a:ea typeface="Tahoma" panose="020B0604030504040204" pitchFamily="34" charset="0"/>
                <a:cs typeface="Tahoma" panose="020B0604030504040204" pitchFamily="34" charset="0"/>
              </a:rPr>
              <a:t> </a:t>
            </a:r>
            <a:br>
              <a:rPr lang="hr-HR" sz="1400" dirty="0">
                <a:latin typeface="Tahoma" panose="020B0604030504040204" pitchFamily="34" charset="0"/>
                <a:ea typeface="Tahoma" panose="020B0604030504040204" pitchFamily="34" charset="0"/>
                <a:cs typeface="Tahoma" panose="020B0604030504040204" pitchFamily="34" charset="0"/>
              </a:rPr>
            </a:br>
            <a:r>
              <a:rPr lang="hr-HR" sz="1400" dirty="0">
                <a:latin typeface="Tahoma" panose="020B0604030504040204" pitchFamily="34" charset="0"/>
                <a:ea typeface="Tahoma" panose="020B0604030504040204" pitchFamily="34" charset="0"/>
                <a:cs typeface="Tahoma" panose="020B0604030504040204" pitchFamily="34" charset="0"/>
              </a:rPr>
              <a:t>Najuspješnijim vinarima ocjenjivanja </a:t>
            </a:r>
            <a:r>
              <a:rPr lang="hr-HR" sz="1400" b="1" dirty="0">
                <a:latin typeface="Tahoma" panose="020B0604030504040204" pitchFamily="34" charset="0"/>
                <a:ea typeface="Tahoma" panose="020B0604030504040204" pitchFamily="34" charset="0"/>
                <a:cs typeface="Tahoma" panose="020B0604030504040204" pitchFamily="34" charset="0"/>
              </a:rPr>
              <a:t>Kvarner International </a:t>
            </a:r>
            <a:r>
              <a:rPr lang="hr-HR" sz="1400" b="1" dirty="0" err="1">
                <a:latin typeface="Tahoma" panose="020B0604030504040204" pitchFamily="34" charset="0"/>
                <a:ea typeface="Tahoma" panose="020B0604030504040204" pitchFamily="34" charset="0"/>
                <a:cs typeface="Tahoma" panose="020B0604030504040204" pitchFamily="34" charset="0"/>
              </a:rPr>
              <a:t>Wine</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b="1" dirty="0" err="1">
                <a:latin typeface="Tahoma" panose="020B0604030504040204" pitchFamily="34" charset="0"/>
                <a:ea typeface="Tahoma" panose="020B0604030504040204" pitchFamily="34" charset="0"/>
                <a:cs typeface="Tahoma" panose="020B0604030504040204" pitchFamily="34" charset="0"/>
              </a:rPr>
              <a:t>Trophy</a:t>
            </a:r>
            <a:r>
              <a:rPr lang="hr-HR" sz="1400" b="1" dirty="0">
                <a:latin typeface="Tahoma" panose="020B0604030504040204" pitchFamily="34" charset="0"/>
                <a:ea typeface="Tahoma" panose="020B0604030504040204" pitchFamily="34" charset="0"/>
                <a:cs typeface="Tahoma" panose="020B0604030504040204" pitchFamily="34" charset="0"/>
              </a:rPr>
              <a:t> 2025. </a:t>
            </a:r>
            <a:r>
              <a:rPr lang="hr-HR" sz="1400" dirty="0">
                <a:latin typeface="Tahoma" panose="020B0604030504040204" pitchFamily="34" charset="0"/>
                <a:ea typeface="Tahoma" panose="020B0604030504040204" pitchFamily="34" charset="0"/>
                <a:cs typeface="Tahoma" panose="020B0604030504040204" pitchFamily="34" charset="0"/>
              </a:rPr>
              <a:t>diplome su svečano uručene na </a:t>
            </a:r>
            <a:r>
              <a:rPr lang="hr-HR" sz="1400" b="1" dirty="0" err="1">
                <a:latin typeface="Tahoma" panose="020B0604030504040204" pitchFamily="34" charset="0"/>
                <a:ea typeface="Tahoma" panose="020B0604030504040204" pitchFamily="34" charset="0"/>
                <a:cs typeface="Tahoma" panose="020B0604030504040204" pitchFamily="34" charset="0"/>
              </a:rPr>
              <a:t>WineRi</a:t>
            </a:r>
            <a:r>
              <a:rPr lang="hr-HR" sz="1400" b="1" dirty="0">
                <a:latin typeface="Tahoma" panose="020B0604030504040204" pitchFamily="34" charset="0"/>
                <a:ea typeface="Tahoma" panose="020B0604030504040204" pitchFamily="34" charset="0"/>
                <a:cs typeface="Tahoma" panose="020B0604030504040204" pitchFamily="34" charset="0"/>
              </a:rPr>
              <a:t> </a:t>
            </a:r>
            <a:r>
              <a:rPr lang="hr-HR" sz="1400" dirty="0">
                <a:latin typeface="Tahoma" panose="020B0604030504040204" pitchFamily="34" charset="0"/>
                <a:ea typeface="Tahoma" panose="020B0604030504040204" pitchFamily="34" charset="0"/>
                <a:cs typeface="Tahoma" panose="020B0604030504040204" pitchFamily="34" charset="0"/>
              </a:rPr>
              <a:t>21. ožujka 2025. u Exportdrvu u Rijeci.</a:t>
            </a:r>
          </a:p>
        </p:txBody>
      </p:sp>
    </p:spTree>
    <p:extLst>
      <p:ext uri="{BB962C8B-B14F-4D97-AF65-F5344CB8AC3E}">
        <p14:creationId xmlns:p14="http://schemas.microsoft.com/office/powerpoint/2010/main" val="80816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586408" y="1818861"/>
            <a:ext cx="9462053" cy="4165945"/>
          </a:xfrm>
        </p:spPr>
        <p:txBody>
          <a:bodyPr>
            <a:noAutofit/>
          </a:bodyPr>
          <a:lstStyle/>
          <a:p>
            <a:pPr algn="l"/>
            <a:endParaRPr lang="hr-HR" sz="1400" dirty="0">
              <a:latin typeface="Tahoma" panose="020B0604030504040204" pitchFamily="34" charset="0"/>
              <a:ea typeface="Tahoma" panose="020B0604030504040204" pitchFamily="34" charset="0"/>
              <a:cs typeface="Tahoma" panose="020B0604030504040204" pitchFamily="34" charset="0"/>
            </a:endParaRP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9382" y="2192945"/>
            <a:ext cx="5797211" cy="3869008"/>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408" y="1818861"/>
            <a:ext cx="5098775" cy="3402878"/>
          </a:xfrm>
          <a:prstGeom prst="rect">
            <a:avLst/>
          </a:prstGeom>
        </p:spPr>
      </p:pic>
    </p:spTree>
    <p:extLst>
      <p:ext uri="{BB962C8B-B14F-4D97-AF65-F5344CB8AC3E}">
        <p14:creationId xmlns:p14="http://schemas.microsoft.com/office/powerpoint/2010/main" val="269458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960" y="86378"/>
            <a:ext cx="3078079" cy="1655336"/>
          </a:xfrm>
          <a:prstGeom prst="rect">
            <a:avLst/>
          </a:prstGeom>
        </p:spPr>
      </p:pic>
      <p:sp>
        <p:nvSpPr>
          <p:cNvPr id="5" name="Naslov 4"/>
          <p:cNvSpPr>
            <a:spLocks noGrp="1"/>
          </p:cNvSpPr>
          <p:nvPr>
            <p:ph type="ctrTitle"/>
          </p:nvPr>
        </p:nvSpPr>
        <p:spPr>
          <a:xfrm>
            <a:off x="586408" y="1818861"/>
            <a:ext cx="9462053" cy="4165945"/>
          </a:xfrm>
        </p:spPr>
        <p:txBody>
          <a:bodyPr>
            <a:noAutofit/>
          </a:bodyPr>
          <a:lstStyle/>
          <a:p>
            <a:pPr algn="l"/>
            <a:r>
              <a:rPr lang="hr-HR" sz="1500" dirty="0">
                <a:latin typeface="Tahoma" panose="020B0604030504040204" pitchFamily="34" charset="0"/>
                <a:ea typeface="Tahoma" panose="020B0604030504040204" pitchFamily="34" charset="0"/>
                <a:cs typeface="Tahoma" panose="020B0604030504040204" pitchFamily="34" charset="0"/>
              </a:rPr>
              <a:t>Pokrovitelji i partneri projekta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Ministarstvo poljoprivrede, šumarstva i ribarstva,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Ministarstvo turizma i sporta,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Ministarstvo regionalnog razvoja i fondova Europske unije,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Primorsko - goranska županija,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Općina Vrbnik,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Hrvatska turistička zajednica,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Turistička zajednica Kvarnera,</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Turistička zajednica općine Vrbnik,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Centar za poljoprivredu i ruralni razvoj Primorsko - goranske županije,</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Jamnica 1828.,</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Italesse</a:t>
            </a:r>
            <a:r>
              <a:rPr lang="hr-HR" sz="1500" dirty="0">
                <a:latin typeface="Tahoma" panose="020B0604030504040204" pitchFamily="34" charset="0"/>
                <a:ea typeface="Tahoma" panose="020B0604030504040204" pitchFamily="34" charset="0"/>
                <a:cs typeface="Tahoma" panose="020B0604030504040204" pitchFamily="34" charset="0"/>
              </a:rPr>
              <a:t>,</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Pekara Vrbnik,</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Vinoteka </a:t>
            </a:r>
            <a:r>
              <a:rPr lang="hr-HR" sz="1500" dirty="0" err="1">
                <a:latin typeface="Tahoma" panose="020B0604030504040204" pitchFamily="34" charset="0"/>
                <a:ea typeface="Tahoma" panose="020B0604030504040204" pitchFamily="34" charset="0"/>
                <a:cs typeface="Tahoma" panose="020B0604030504040204" pitchFamily="34" charset="0"/>
              </a:rPr>
              <a:t>Wine&amp;Co</a:t>
            </a:r>
            <a:r>
              <a:rPr lang="hr-HR" sz="1500" dirty="0">
                <a:latin typeface="Tahoma" panose="020B0604030504040204" pitchFamily="34" charset="0"/>
                <a:ea typeface="Tahoma" panose="020B0604030504040204" pitchFamily="34" charset="0"/>
                <a:cs typeface="Tahoma" panose="020B0604030504040204" pitchFamily="34" charset="0"/>
              </a:rPr>
              <a:t>,</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e-</a:t>
            </a:r>
            <a:r>
              <a:rPr lang="hr-HR" sz="1500" dirty="0" err="1">
                <a:latin typeface="Tahoma" panose="020B0604030504040204" pitchFamily="34" charset="0"/>
                <a:ea typeface="Tahoma" panose="020B0604030504040204" pitchFamily="34" charset="0"/>
                <a:cs typeface="Tahoma" panose="020B0604030504040204" pitchFamily="34" charset="0"/>
              </a:rPr>
              <a:t>computing</a:t>
            </a:r>
            <a:r>
              <a:rPr lang="hr-HR" sz="1500" dirty="0">
                <a:latin typeface="Tahoma" panose="020B0604030504040204" pitchFamily="34" charset="0"/>
                <a:ea typeface="Tahoma" panose="020B0604030504040204" pitchFamily="34" charset="0"/>
                <a:cs typeface="Tahoma" panose="020B0604030504040204" pitchFamily="34" charset="0"/>
              </a:rPr>
              <a:t>,</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dBoki</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Tent</a:t>
            </a:r>
            <a:r>
              <a:rPr lang="hr-HR" sz="1500" dirty="0">
                <a:latin typeface="Tahoma" panose="020B0604030504040204" pitchFamily="34" charset="0"/>
                <a:ea typeface="Tahoma" panose="020B0604030504040204" pitchFamily="34" charset="0"/>
                <a:cs typeface="Tahoma" panose="020B0604030504040204" pitchFamily="34" charset="0"/>
              </a:rPr>
              <a:t> Event, OZF design, </a:t>
            </a:r>
            <a:r>
              <a:rPr lang="hr-HR" sz="1500" dirty="0" err="1">
                <a:latin typeface="Tahoma" panose="020B0604030504040204" pitchFamily="34" charset="0"/>
                <a:ea typeface="Tahoma" panose="020B0604030504040204" pitchFamily="34" charset="0"/>
                <a:cs typeface="Tahoma" panose="020B0604030504040204" pitchFamily="34" charset="0"/>
              </a:rPr>
              <a:t>Printeo</a:t>
            </a:r>
            <a:r>
              <a:rPr lang="hr-HR" sz="1500" dirty="0">
                <a:latin typeface="Tahoma" panose="020B0604030504040204" pitchFamily="34" charset="0"/>
                <a:ea typeface="Tahoma" panose="020B0604030504040204" pitchFamily="34" charset="0"/>
                <a:cs typeface="Tahoma" panose="020B0604030504040204" pitchFamily="34" charset="0"/>
              </a:rPr>
              <a:t>, Viktor web design, aha marketing, </a:t>
            </a:r>
            <a:r>
              <a:rPr lang="hr-HR" sz="1500" dirty="0" err="1">
                <a:latin typeface="Tahoma" panose="020B0604030504040204" pitchFamily="34" charset="0"/>
                <a:ea typeface="Tahoma" panose="020B0604030504040204" pitchFamily="34" charset="0"/>
                <a:cs typeface="Tahoma" panose="020B0604030504040204" pitchFamily="34" charset="0"/>
              </a:rPr>
              <a:t>Klement</a:t>
            </a:r>
            <a:r>
              <a:rPr lang="hr-HR" sz="1500" dirty="0">
                <a:latin typeface="Tahoma" panose="020B0604030504040204" pitchFamily="34" charset="0"/>
                <a:ea typeface="Tahoma" panose="020B0604030504040204" pitchFamily="34" charset="0"/>
                <a:cs typeface="Tahoma" panose="020B0604030504040204" pitchFamily="34" charset="0"/>
              </a:rPr>
              <a:t> studio, </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Gospoja - vinarija, </a:t>
            </a:r>
            <a:r>
              <a:rPr lang="hr-HR" sz="1500" dirty="0" err="1">
                <a:latin typeface="Tahoma" panose="020B0604030504040204" pitchFamily="34" charset="0"/>
                <a:ea typeface="Tahoma" panose="020B0604030504040204" pitchFamily="34" charset="0"/>
                <a:cs typeface="Tahoma" panose="020B0604030504040204" pitchFamily="34" charset="0"/>
              </a:rPr>
              <a:t>vinotel</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pršutana</a:t>
            </a:r>
            <a:r>
              <a:rPr lang="hr-HR" sz="1500" dirty="0">
                <a:latin typeface="Tahoma" panose="020B0604030504040204" pitchFamily="34" charset="0"/>
                <a:ea typeface="Tahoma" panose="020B0604030504040204" pitchFamily="34" charset="0"/>
                <a:cs typeface="Tahoma" panose="020B0604030504040204" pitchFamily="34" charset="0"/>
              </a:rPr>
              <a:t>,</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Katunar</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Estate</a:t>
            </a:r>
            <a:r>
              <a:rPr lang="hr-HR" sz="1500" dirty="0">
                <a:latin typeface="Tahoma" panose="020B0604030504040204" pitchFamily="34" charset="0"/>
                <a:ea typeface="Tahoma" panose="020B0604030504040204" pitchFamily="34" charset="0"/>
                <a:cs typeface="Tahoma" panose="020B0604030504040204" pitchFamily="34" charset="0"/>
              </a:rPr>
              <a:t> </a:t>
            </a:r>
            <a:r>
              <a:rPr lang="hr-HR" sz="1500" dirty="0" err="1">
                <a:latin typeface="Tahoma" panose="020B0604030504040204" pitchFamily="34" charset="0"/>
                <a:ea typeface="Tahoma" panose="020B0604030504040204" pitchFamily="34" charset="0"/>
                <a:cs typeface="Tahoma" panose="020B0604030504040204" pitchFamily="34" charset="0"/>
              </a:rPr>
              <a:t>Winery</a:t>
            </a:r>
            <a:r>
              <a:rPr lang="hr-HR" sz="1500" dirty="0">
                <a:latin typeface="Tahoma" panose="020B0604030504040204" pitchFamily="34" charset="0"/>
                <a:ea typeface="Tahoma" panose="020B0604030504040204" pitchFamily="34" charset="0"/>
                <a:cs typeface="Tahoma" panose="020B0604030504040204" pitchFamily="34" charset="0"/>
              </a:rPr>
              <a:t>,</a:t>
            </a:r>
            <a:br>
              <a:rPr lang="hr-HR" sz="1500" dirty="0">
                <a:latin typeface="Tahoma" panose="020B0604030504040204" pitchFamily="34" charset="0"/>
                <a:ea typeface="Tahoma" panose="020B0604030504040204" pitchFamily="34" charset="0"/>
                <a:cs typeface="Tahoma" panose="020B0604030504040204" pitchFamily="34" charset="0"/>
              </a:rPr>
            </a:br>
            <a:r>
              <a:rPr lang="hr-HR" sz="1500" dirty="0">
                <a:latin typeface="Tahoma" panose="020B0604030504040204" pitchFamily="34" charset="0"/>
                <a:ea typeface="Tahoma" panose="020B0604030504040204" pitchFamily="34" charset="0"/>
                <a:cs typeface="Tahoma" panose="020B0604030504040204" pitchFamily="34" charset="0"/>
              </a:rPr>
              <a:t>- regionalne organizacije - Graševina </a:t>
            </a:r>
            <a:r>
              <a:rPr lang="hr-HR" sz="1500" dirty="0" err="1">
                <a:latin typeface="Tahoma" panose="020B0604030504040204" pitchFamily="34" charset="0"/>
                <a:ea typeface="Tahoma" panose="020B0604030504040204" pitchFamily="34" charset="0"/>
                <a:cs typeface="Tahoma" panose="020B0604030504040204" pitchFamily="34" charset="0"/>
              </a:rPr>
              <a:t>Croatica</a:t>
            </a:r>
            <a:r>
              <a:rPr lang="hr-HR" sz="1500" dirty="0">
                <a:latin typeface="Tahoma" panose="020B0604030504040204" pitchFamily="34" charset="0"/>
                <a:ea typeface="Tahoma" panose="020B0604030504040204" pitchFamily="34" charset="0"/>
                <a:cs typeface="Tahoma" panose="020B0604030504040204" pitchFamily="34" charset="0"/>
              </a:rPr>
              <a:t>, Vino Dalmacije, Bregovita Hrvatska, </a:t>
            </a:r>
            <a:r>
              <a:rPr lang="hr-HR" sz="1500" dirty="0" err="1">
                <a:latin typeface="Tahoma" panose="020B0604030504040204" pitchFamily="34" charset="0"/>
                <a:ea typeface="Tahoma" panose="020B0604030504040204" pitchFamily="34" charset="0"/>
                <a:cs typeface="Tahoma" panose="020B0604030504040204" pitchFamily="34" charset="0"/>
              </a:rPr>
              <a:t>Vinistra</a:t>
            </a:r>
            <a:endParaRPr lang="hr-HR" sz="1500" dirty="0">
              <a:latin typeface="Tahoma" panose="020B0604030504040204" pitchFamily="34" charset="0"/>
              <a:ea typeface="Tahoma" panose="020B0604030504040204" pitchFamily="34" charset="0"/>
              <a:cs typeface="Tahoma" panose="020B0604030504040204" pitchFamily="34" charset="0"/>
            </a:endParaRPr>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834" y="1818861"/>
            <a:ext cx="5152908" cy="1473150"/>
          </a:xfrm>
          <a:prstGeom prst="rect">
            <a:avLst/>
          </a:prstGeom>
        </p:spPr>
      </p:pic>
    </p:spTree>
    <p:extLst>
      <p:ext uri="{BB962C8B-B14F-4D97-AF65-F5344CB8AC3E}">
        <p14:creationId xmlns:p14="http://schemas.microsoft.com/office/powerpoint/2010/main" val="2929166794"/>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2282</Words>
  <Application>Microsoft Office PowerPoint</Application>
  <PresentationFormat>Široki zaslon</PresentationFormat>
  <Paragraphs>22</Paragraphs>
  <Slides>23</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23</vt:i4>
      </vt:variant>
    </vt:vector>
  </HeadingPairs>
  <TitlesOfParts>
    <vt:vector size="29" baseType="lpstr">
      <vt:lpstr>Arial</vt:lpstr>
      <vt:lpstr>Calibri</vt:lpstr>
      <vt:lpstr>Calibri Light</vt:lpstr>
      <vt:lpstr>Microsoft Sans Serif</vt:lpstr>
      <vt:lpstr>Tahoma</vt:lpstr>
      <vt:lpstr>Tema sustava Office</vt:lpstr>
      <vt:lpstr>PowerPoint prezentacija</vt:lpstr>
      <vt:lpstr>Kvarner International Wine Trophy 2025. Masterclass predstavljanje šampiona</vt:lpstr>
      <vt:lpstr>PowerPoint prezentacija</vt:lpstr>
      <vt:lpstr>KVARNER INTERNATIONAL WINE TROPHY 2025.   Ocjenjivanje vina Kvarner International Wine Trophy 2025. održano je 7. ožujka 2025. u pršutani PZ Gospoja u Vrbniku na otoku Krku. Vina je ocjenjivalo 25 ocjenjivača u 4 komisije, sastavljenih većinom od certificiranih ocjenjivača Hrvatske agencije za poljoprivredu i hranu, enologa, ali i sommeliera i vinskih novinara. Ocjenjeno je 256 uzoraka vina proizvedenih od 41 sorte grožđa vinove loze, od  90 proizvođača vina iz 6 zemalja. Vina su ocjenjivana međunarodno priznatom metodom 100 bodova, a na osnovu postignutog broja bodova vina su dobila slijedeća odličja:  1. DIJAMANTNA DIPLOMA za vina koja postignu od 95 – 100 bodova, 10 vina -  4 % 2. ZLATNA DIPLOMA za vina koja postignu od 90 – 94,99 bodova, 74 vina - 29% 3. SREBRNA DIPLOMA za vina koja postignu od 85 – 89,99 bodova, 133 vina - 52 % 4. BRONČANA DIPLOMA za vina koja postignu od 80 – 84,99 bodova, 21 vino - 8 % 5. PRIZNANJE ZA SUDJELOVANJE za vina koja postignu 71 – 79,99 bodova,  5 vina - 2 %</vt:lpstr>
      <vt:lpstr>PowerPoint prezentacija</vt:lpstr>
      <vt:lpstr>Dodjeljeno je i 14 šampionskih nagrada u sljedećim kategorijama :  1. najbolje ocjenjeno vino – ukupni šampion ocjenjivanja – Kvarner International Wine Trophy Traminac, izborna berba prosušenih bobica, berba 2015., Vina Đurinski 2. najbolje ocjenjeno pjenušavo vino – Kvarner International Sparkling Wine Trophy Kovačević Brut, berba 2012., Vinarija Kovačević 3. najbolje ocjenjeno bijelo vino redovne berbe– Kvarner International White Wine Trophy Graševina Mitrovac selection, berba 2024., Perak d.o.o. 4. najbolje ocjenjeno ružičasto vino redovne berbe – Kvarner International Rose Wine Trophy Rose SL, berba 2024. , Pavlomir d.o.o. 5. najbolje ocjenjeno crno vino redovne berbe – Kvarner International Red Wine Trophy Cuvee Dark, berba 2022., OPG Kadum Ivan 6. najbolje ocjenjeno jantarno vino redovne berbe – Kvarner International Orange Wine Trophy Imolata, berba 2022., Estate Winery d.o.o. 7. najbolje ocjenjeno ekološko vino – Kvarner International Eco Wine Trophy Pjenušac Organic Blanc de Blancs 2022. Kopjar, Vinarija Kopjar</vt:lpstr>
      <vt:lpstr>8. najbolje ocjenjeno vino regije Slavonija i hrvatsko Podunavlje redovne berbe – Slavonija i hrvatsko Podunavlje Wine Trophy Jakob Cuvee, berba 2011. Vina Jakob d.o.o. 9. najbolje ocjenjeno vino regije Hrvatska Istra i Kvarner redovne berbe – Hrvatska Istra i Kvarner Wine Trophy Cuvee Dark, berba 2022, OPG Kadum Ivan 10. najbolje ocjenjeno vino regije Dalmacija redovne berbe – Dalmacija Wine Trophy Crljenak kaštelanski, berba 2021., OPG Ivica Radunić 11. najbolje ocjenjeno vino regije Središnja i bregovita Hrvatska redovne berbe– Bregovita Hrvatska Wine Trophy Sauvignon, berba 2024., Cmrečnjak d.o.o. 12. najbolje ocjenjeno vino autohtone kvarnerske sorte vinove loze žlahtina redovne berbe – Žlahtina – Kvarner Wine Queen Žlahtina grand cru, berba 2024., Pavlomir d.o.o. 13. Najbolje ocijenjeno vino od autohtone sorte vinove loze Hrvatske – Croatian Native Wine Trophy Sv. Ivan, (sorta Žlahtina), berba 2017., Kuća vina Ivan Katunar 14. Posebna nagrada za najuspješniju vinariju ocjenjivanja - Special Award Ivan Sokolić Vinska kuća Pavlomir   Najuspješnijim vinarima ocjenjivanja Kvarner International Wine Trophy 2025. diplome su svečano uručene na WineRi 21. ožujka 2025. u Exportdrvu u Rijeci.</vt:lpstr>
      <vt:lpstr>PowerPoint prezentacija</vt:lpstr>
      <vt:lpstr>Pokrovitelji i partneri projekta   - Ministarstvo poljoprivrede, šumarstva i ribarstva, - Ministarstvo turizma i sporta, - Ministarstvo regionalnog razvoja i fondova Europske unije, - Primorsko - goranska županija, - Općina Vrbnik, - Hrvatska turistička zajednica, - Turistička zajednica Kvarnera, - Turistička zajednica općine Vrbnik, - Centar za poljoprivredu i ruralni razvoj Primorsko - goranske županije, - Jamnica 1828., - Italesse, - Pekara Vrbnik, - Vinoteka Wine&amp;Co, - e-computing, - dBoki, Tent Event, OZF design, Printeo, Viktor web design, aha marketing, Klement studio,  - Gospoja - vinarija, vinotel, pršutana, - Katunar Estate Winery, - regionalne organizacije - Graševina Croatica, Vino Dalmacije, Bregovita Hrvatska, Vinistra</vt:lpstr>
      <vt:lpstr>ZLATNA DIPLOMA (92 boda)  STRUČIĆ BLANC DE BLANCS Brut natur Sorta grožđa: Chardonnay 2020. Kategorija: Vrhunsko pjenušavo vino,Brut natur Vinogorje: Ludbreg Vinograd: Ludbreg  Starost vinograda: 30 godina Nadmorska visina vinograda: 265 metara n/m Položaj vinograda: Jug-jugozapad Sastav zemlje: Lapor 70%, Glina 30% Vinifikacija: Prešanje samotok Dozrijevanje: 80 posto inox/20 posto drvo 6 – 10 mjeseci zatim slijedi punjenje za drugu fermentaciju u boci, odležavanje najmanje 2,5 godine od druge fermentacije u boci Sadržaj alkohola: 12,00 % Ukupna kiselina: 7,0 g/L Neprovreli šećer: 1,9 g/L</vt:lpstr>
      <vt:lpstr>Najbolje ocjenjeno ekološko vino:  Kvarner International eco Wine Trophy Pjenušac Organic Blanc de Blancs 2022. Kopjar, Vinarija Kopjar   Sorta grožđa: Chardonnay Kategorija: Vrhunsko pjenušavo vino, brut Vinogorje: Zlatar Vinograd: Pece, Budinščina Starost vinograda: 2013. Nadmorska visina vinograda: 215 m Položaj vinograda: istok - zapad  Sastav zemlje: ilovasto tlo  Vinifikacija: 1 godina u inox bačvi Dozrijevanje: 2 godine u boci Sadržaj alkohola: 12,5% Ukupna kiselina: 7,0 g/L Neprovreli šećer: 6,3 g/L</vt:lpstr>
      <vt:lpstr>najbolje ocjenjeno vino autohtone kvarnerske sorte vinove loze Žlahtina redovne berbe  Žlahtina – Kvarner Wine Queen Žlahtina grand cru, berba 2024., Vinska kuća Pavlomir   Sorta grožđa: Žlahtina Kategorija: vrhunsko vino Vinogorje: Opatija – Rijeka - Vinodol Vinograd: Pavlomir Starost vinograda: 20 godina Nadmorska visina vinograda: 5-10 m Položaj vinograda: jug-jugozapad Sastav zemlje: ilovasta Vinifikacija: kriomaceracija 24 h, prešanje, fermentacija, sur lie metoda 3 mjeseca Dozrijevanje: inox 7 mjeseci Sadržaj alkohola: 12,5 % vol. Ukupna kiselina: 5,5 g/L Neprovreli šećer: 1,5 g/L</vt:lpstr>
      <vt:lpstr>DIJAMANTNA DIPLOMA (95 bodova)  Malvazija Selekcija Kadum 0,75 Sorta grožđa: Malvazija Istarska  Kategorija: Vrhunsko vino Vinogorje: Zapadna Istra Vinograd: Buići Starost vinograda: 12 god Nadmorska visina vinograda: 106 m Položaj vinograda: Jug - Jugozapad Sastav zemlje:Duboka crvenica Vinifikacija: maceracija 3 dana, fermentacija u Inoxu Dozrijevanje: vino jednom dijelom (30%) dozrijeva u velikim hrastovim bačvama 6 mjeseci na kvascima Sadržaj alkohola: 13,5% Ukupna kiselina: 7 g/l Neprovreli šećer: 1 g/l</vt:lpstr>
      <vt:lpstr>najbolje ocjenjeno bijelo vino redovne berbe Kvarner International white Wine Trophy Graševina Mitrovac selection, berba 2024., Vinarija Perak  Sorta grožđa: Graševina Kategorija: vrhunsko vino Vinogorje: Kutjevo Vinograd: Mitrovac Starost vinograda: 19 g Nadmorska visina vinograda: 250 m Položaj vinograda: Južna padina Krndije Sastav zemlje: pjeskovita i ilovača Vinifikacija: hladna fermentacija Dozrijevanje: inox tankovi Sadržaj alkohola: 14,00 % Ukupna kiselina: 5,2 g/L Neprovreli šećer: 2,7 g/L</vt:lpstr>
      <vt:lpstr>najbolje ocjenjeno vino regije Središnja i bregovita Hrvatska redovne berbe Bregovita Hrvatska Wine Trophy Sauvignon, berba 2024., Vinarija Cmrečnjak   Sorta grožđa: Sauvignon Kategorija: vrhunsko Vinogorje: Međimurje Vinograd: Sveti Urban Starost vinograda: 8 godina Nadmorska visina vinograda: 290 mnm Položaj vinograda: jugoistok Sastav zemlje: ilovasto tlo Vinifikacija: inox tankovi – kontrolirano vrenje Sadržaj alkohola: 12,5 % Ukupna kiselina: 6,0 g/L Neprovreli šećer: 2,0 g/L</vt:lpstr>
      <vt:lpstr>najbolje ocjenjeno crno vino redovite berbe Kvarner International red Wine Trophy i najbolje ocjenjeno vino regije Hrvatska Istra i Kvarner redovne berbe Hrvatska Istra i Kvarner Wine Trophy Cuvee Dark, berba 2022, OPG Kadum Ivan   Sorta grožđa: Refošk/Cabernet sauvignon  Kategorija: Vrhunsko vino Vinogorje: Zapadna Istra Vinograd: Buići Starost vinograda: 15 god Nadmorska visina vinograda: 106 m Položaj vinograda: Jug - Jugozapad Sastav zemlje: Duboka crvenica Vinifikacija: Svaka sorta zasebno macerira 8 dana, zasebna fermentacija u inoxu, odležavanje djelom u velikom drvu (500l) Dozrijevanje: Dozrijevanje u velikim hrastovim bačvama godinu dana (500l) Sadržaj alkohola: 14% Ukupna kiselina: 6 g/l Neprovreli šećer: 1 g/l</vt:lpstr>
      <vt:lpstr>najbolje ocjenjeno vino regije Slavonija i hrvatsko Podunavlje redovne berbe Slavonija i hrvatsko Podunavlje Wine Trophy  Jakob Cuvee, berba 2011. Vina Jakob   Sorta grožđa: Cab. sauvignon, Merlot, Syrah i Cab. franc Kategorija: crno (crveno)   Vinogorje: Slavonski brod Vinograd: Brodski Stupnik Starost vinograda: 7 g. kada je ovo vino rađeno (21 g. danas) Nadmorska visina vinograda: 225 m Položaj vinograda: istok-zapad i jug Sastav zemlje: humusno tlo, ilovača, nešto kalcija Vinifikacija: 2-4 tjedna Dozrijevanje: 16 mjeseci Sadržaj alkohola: 14,8% Ukupna kiselina: 5,4 g/L Neprovreli šećer: 3 g/L</vt:lpstr>
      <vt:lpstr>ZLATNA DIPLOMA (92 boda)  Dingač Indijan , berba 2022. Sorta grožđa: Plavac mali  Kategorija: Vrhunsko  Vinogorje: Pelješac ZOI: Dingač  Vinograd: Pasi Starost vinograda: 40  Nadmorska visina vinograda: 180 - 200m  Položaj vinograda: Pasi  Sastav zemlje: smeđe karbonatno uz nagib 40-50 °  Vinifikacija: ručna berba, maceracija i fermentacija 10 dana otvoreni tankovi Dozrijevanje: 18 mjeseci hrastove bačve  Sadržaj alkohola: 16.3 % Ukupna kiselina: 6 g/L Neprovreli šećer: 3 g/L</vt:lpstr>
      <vt:lpstr>najbolje ocjenjeno jantarno vino redovne berbe Kvarner International orange Wine Trophy Imolata, berba 2022., Katunar Estate Winery   Sorta grožđa: Žlahtina Kategorija: vrhunsko vino Vinogorje: Krk Vinograd: Šupele Starost vinograda: 20 godina Nadmorska visina vinograda: 150 – 180 m Položaj vinograda: Sv Lucija Sastav zemlje: pijesak, bijela zemlja i kamen Vinifikacija: maceracija 2 tjedna inox Dozrijevanje: velika drvena bačva 1600 L, prirodni kvasci, 20 mg sumpora prije punjenja Sadržaj alkohola: 14 % Ukupna kiselina: 4.5 g/L</vt:lpstr>
      <vt:lpstr>najbolje ocjenjeno ružičasto vino redovne berbe Kvarner International rose Wine Trophy Rose SL, berba 2024. , Vinska kuća Pavlomir    Sorta grožđa: cabernet sauvignon Kategorija: poluslatko Vinogorje: Opatija – Rijeka - Vinodol Vinograd: Pavlomir Starost vinograda: 15-20 godina Nadmorska visina vinograda: 5-10 m Položaj vinograda: jug-jugozapad Sastav zemlje: ilovasta Vinifikacija: prešanje, 2 h maceracija u preši, samotok Dozrijevanje: inox 6 mjeseci Sadržaj alkohola: 11,5 % vol. Ukupna kiselina: 5 g/L Neprovreli šećer: 40 g/L</vt:lpstr>
      <vt:lpstr>Najbolje ocijenjeno vino od autohtone sorte vinove loze Hrvatske Croatian Native Wine Trophy Sv. Ivan, (sorta Žlahtina), berba 2017., Kuća vina Ivan Katunar   Sorta grožđa: Žlahtina Kategorija: desertno vino Vinogorje: Krk Vinograd: Mestinjak Starost vinograda: 20 godina Nadmorska visina vinograda: 100 metara Položaj vinograda: Mestinjak Sastav zemlje: pjeskovita crvenica Vinifikacija: ručna selekcija grožđa, maceracija 30 dana, fermentacija Dozrijevanje: male drvene bačvice 4 godine i 12 mjeseci u boci Sadržaj alkohola: 14,7 % vol Ukupna kiselina: 5,0 g/L Neprovreli šećer: 144,3 g/L</vt:lpstr>
      <vt:lpstr>najbolje ocjenjeno vino – ukupni šampion ocjenjivanja Kvarner International Wine Trophy 2025. Traminac, izborna berba prosušenih bobica, berba 2015., Vina Đurinski  Sorta grožđa: Traminac crveni Kategorija: Predikatno vino Vinogorje: Zaprešić Vinograd: Zanovače Starost vinograda: 18 godina Nadmorska visina vinograda: 220 m Položaj vinograda: Jugozapad Sastav zemlje: ilovača- pjeskovita Vinifikacija: prešanje Dozrijevanje: u inoxu Sadržaj alkohola: 11,5 % Ukupna kiselina: 5,5 g/L Neprovreli šećer: 180 g/L</vt:lpstr>
      <vt:lpstr>HVALA na pažnji.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adm</dc:creator>
  <cp:lastModifiedBy>adm</cp:lastModifiedBy>
  <cp:revision>60</cp:revision>
  <cp:lastPrinted>2025-04-16T11:53:47Z</cp:lastPrinted>
  <dcterms:created xsi:type="dcterms:W3CDTF">2024-12-04T15:44:59Z</dcterms:created>
  <dcterms:modified xsi:type="dcterms:W3CDTF">2025-04-16T11:54:07Z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9ba5b09f-0995-4eb5-b6ca-c4d190420c08</vt:lpwstr>
  </property>
  <property fmtid="{D5CDD505-2E9C-101B-9397-08002B2CF9AE}" pid="3" name="KLASIFIKACIJA">
    <vt:lpwstr>JAVNO</vt:lpwstr>
  </property>
</Properties>
</file>